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73" r:id="rId4"/>
    <p:sldId id="274" r:id="rId5"/>
    <p:sldId id="272" r:id="rId6"/>
    <p:sldId id="265" r:id="rId7"/>
    <p:sldId id="266" r:id="rId8"/>
    <p:sldId id="267" r:id="rId9"/>
    <p:sldId id="268" r:id="rId10"/>
    <p:sldId id="269" r:id="rId11"/>
    <p:sldId id="275" r:id="rId12"/>
    <p:sldId id="277" r:id="rId13"/>
    <p:sldId id="276" r:id="rId14"/>
    <p:sldId id="270" r:id="rId15"/>
    <p:sldId id="271" r:id="rId1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CA27-1896-4C29-BFC2-97CD15704046}" type="datetimeFigureOut">
              <a:rPr lang="de-AT" smtClean="0"/>
              <a:t>11.11.2014</a:t>
            </a:fld>
            <a:endParaRPr lang="de-AT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DE97B-CBE6-47A4-A4C8-B4450581EE98}" type="slidenum">
              <a:rPr lang="de-AT" smtClean="0"/>
              <a:t>‹Nr.›</a:t>
            </a:fld>
            <a:endParaRPr lang="de-AT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CA27-1896-4C29-BFC2-97CD15704046}" type="datetimeFigureOut">
              <a:rPr lang="de-AT" smtClean="0"/>
              <a:t>11.11.2014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DE97B-CBE6-47A4-A4C8-B4450581EE98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CA27-1896-4C29-BFC2-97CD15704046}" type="datetimeFigureOut">
              <a:rPr lang="de-AT" smtClean="0"/>
              <a:t>11.11.2014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DE97B-CBE6-47A4-A4C8-B4450581EE98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CA27-1896-4C29-BFC2-97CD15704046}" type="datetimeFigureOut">
              <a:rPr lang="de-AT" smtClean="0"/>
              <a:t>11.11.2014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DE97B-CBE6-47A4-A4C8-B4450581EE98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CA27-1896-4C29-BFC2-97CD15704046}" type="datetimeFigureOut">
              <a:rPr lang="de-AT" smtClean="0"/>
              <a:t>11.11.2014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D1DE97B-CBE6-47A4-A4C8-B4450581EE98}" type="slidenum">
              <a:rPr lang="de-AT" smtClean="0"/>
              <a:t>‹Nr.›</a:t>
            </a:fld>
            <a:endParaRPr lang="de-A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CA27-1896-4C29-BFC2-97CD15704046}" type="datetimeFigureOut">
              <a:rPr lang="de-AT" smtClean="0"/>
              <a:t>11.11.2014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DE97B-CBE6-47A4-A4C8-B4450581EE98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CA27-1896-4C29-BFC2-97CD15704046}" type="datetimeFigureOut">
              <a:rPr lang="de-AT" smtClean="0"/>
              <a:t>11.11.2014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DE97B-CBE6-47A4-A4C8-B4450581EE98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CA27-1896-4C29-BFC2-97CD15704046}" type="datetimeFigureOut">
              <a:rPr lang="de-AT" smtClean="0"/>
              <a:t>11.11.2014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DE97B-CBE6-47A4-A4C8-B4450581EE98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CA27-1896-4C29-BFC2-97CD15704046}" type="datetimeFigureOut">
              <a:rPr lang="de-AT" smtClean="0"/>
              <a:t>11.11.2014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DE97B-CBE6-47A4-A4C8-B4450581EE98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CA27-1896-4C29-BFC2-97CD15704046}" type="datetimeFigureOut">
              <a:rPr lang="de-AT" smtClean="0"/>
              <a:t>11.11.2014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DE97B-CBE6-47A4-A4C8-B4450581EE98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de-DE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Bild durch Klicken auf Symbol hinzufügen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CA27-1896-4C29-BFC2-97CD15704046}" type="datetimeFigureOut">
              <a:rPr lang="de-AT" smtClean="0"/>
              <a:t>11.11.2014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DE97B-CBE6-47A4-A4C8-B4450581EE98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AC9CA27-1896-4C29-BFC2-97CD15704046}" type="datetimeFigureOut">
              <a:rPr lang="de-AT" smtClean="0"/>
              <a:t>11.11.2014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D1DE97B-CBE6-47A4-A4C8-B4450581EE98}" type="slidenum">
              <a:rPr lang="de-AT" smtClean="0"/>
              <a:t>‹Nr.›</a:t>
            </a:fld>
            <a:endParaRPr lang="de-A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85800" y="105273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 smtClean="0"/>
              <a:t>ENTWERFEN 3</a:t>
            </a:r>
            <a:br>
              <a:rPr lang="de-AT" dirty="0" smtClean="0"/>
            </a:br>
            <a:r>
              <a:rPr lang="de-AT" dirty="0" smtClean="0">
                <a:solidFill>
                  <a:schemeClr val="bg1"/>
                </a:solidFill>
              </a:rPr>
              <a:t>Wohnbau</a:t>
            </a:r>
            <a:endParaRPr lang="de-AT" dirty="0">
              <a:solidFill>
                <a:schemeClr val="bg1"/>
              </a:solidFill>
            </a:endParaRPr>
          </a:p>
        </p:txBody>
      </p:sp>
      <p:sp>
        <p:nvSpPr>
          <p:cNvPr id="5" name="Untertitel 2"/>
          <p:cNvSpPr txBox="1">
            <a:spLocks/>
          </p:cNvSpPr>
          <p:nvPr/>
        </p:nvSpPr>
        <p:spPr>
          <a:xfrm>
            <a:off x="1371600" y="2780928"/>
            <a:ext cx="6400800" cy="2423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AT" dirty="0" smtClean="0">
              <a:solidFill>
                <a:schemeClr val="tx1"/>
              </a:solidFill>
            </a:endParaRPr>
          </a:p>
          <a:p>
            <a:r>
              <a:rPr lang="de-AT" dirty="0" smtClean="0">
                <a:solidFill>
                  <a:schemeClr val="tx1"/>
                </a:solidFill>
              </a:rPr>
              <a:t>Verkehr/</a:t>
            </a:r>
            <a:r>
              <a:rPr lang="de-AT" dirty="0" smtClean="0">
                <a:solidFill>
                  <a:schemeClr val="bg1"/>
                </a:solidFill>
              </a:rPr>
              <a:t>Wirtschaft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23528" y="603058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>
                <a:solidFill>
                  <a:schemeClr val="bg1"/>
                </a:solidFill>
              </a:rPr>
              <a:t>Armin Baumgartner                                                            </a:t>
            </a:r>
            <a:r>
              <a:rPr lang="de-AT" dirty="0">
                <a:solidFill>
                  <a:schemeClr val="bg1"/>
                </a:solidFill>
              </a:rPr>
              <a:t> </a:t>
            </a:r>
            <a:r>
              <a:rPr lang="de-AT" dirty="0" smtClean="0">
                <a:solidFill>
                  <a:schemeClr val="bg1"/>
                </a:solidFill>
              </a:rPr>
              <a:t>          </a:t>
            </a:r>
            <a:r>
              <a:rPr lang="de-AT" dirty="0" smtClean="0"/>
              <a:t>Marcus Nussbaumer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7389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2" t="10407" r="33392" b="6081"/>
          <a:stretch/>
        </p:blipFill>
        <p:spPr bwMode="auto">
          <a:xfrm>
            <a:off x="1331640" y="45301"/>
            <a:ext cx="6619036" cy="6720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0654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oekosystem-erde.de/assets/images/BASF_Werk_Ludwigshafen_18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933056"/>
            <a:ext cx="499110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Halbherzige Lösungen haben keine Zukunft</a:t>
            </a:r>
            <a:br>
              <a:rPr lang="de-A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de-A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976664"/>
          </a:xfrm>
        </p:spPr>
        <p:txBody>
          <a:bodyPr>
            <a:normAutofit/>
          </a:bodyPr>
          <a:lstStyle/>
          <a:p>
            <a:r>
              <a:rPr lang="de-AT" sz="2000" dirty="0"/>
              <a:t>Großer Druck auf heimische </a:t>
            </a:r>
            <a:r>
              <a:rPr lang="de-AT" sz="2000" dirty="0" smtClean="0"/>
              <a:t>Betriebe</a:t>
            </a:r>
          </a:p>
          <a:p>
            <a:r>
              <a:rPr lang="de-AT" sz="2000" dirty="0"/>
              <a:t> „Die Lage ist angespannt, es gibt nichts zu </a:t>
            </a:r>
            <a:r>
              <a:rPr lang="de-AT" sz="2000" dirty="0" err="1" smtClean="0"/>
              <a:t>beschönigen“,WK</a:t>
            </a:r>
            <a:r>
              <a:rPr lang="de-AT" sz="2000" dirty="0" smtClean="0"/>
              <a:t>-Regionalstellenobmann </a:t>
            </a:r>
            <a:r>
              <a:rPr lang="de-AT" sz="2000" dirty="0"/>
              <a:t>Norbert </a:t>
            </a:r>
            <a:r>
              <a:rPr lang="de-AT" sz="2000" dirty="0" smtClean="0"/>
              <a:t>Steinwidder</a:t>
            </a:r>
          </a:p>
          <a:p>
            <a:r>
              <a:rPr lang="de-AT" sz="2000" dirty="0" smtClean="0"/>
              <a:t>jeder </a:t>
            </a:r>
            <a:r>
              <a:rPr lang="de-AT" sz="2000" dirty="0"/>
              <a:t>siebte Klein- und Mittelbetrieb im </a:t>
            </a:r>
            <a:r>
              <a:rPr lang="de-AT" sz="2000" dirty="0" err="1"/>
              <a:t>Murtal</a:t>
            </a:r>
            <a:r>
              <a:rPr lang="de-AT" sz="2000" dirty="0"/>
              <a:t> </a:t>
            </a:r>
            <a:r>
              <a:rPr lang="de-AT" sz="2000" dirty="0" smtClean="0"/>
              <a:t>muss Personal abbauen</a:t>
            </a:r>
          </a:p>
          <a:p>
            <a:r>
              <a:rPr lang="de-AT" sz="2000" dirty="0"/>
              <a:t>Strukturreformen, um </a:t>
            </a:r>
            <a:r>
              <a:rPr lang="de-AT" sz="2000" dirty="0" smtClean="0"/>
              <a:t>Spielraum </a:t>
            </a:r>
            <a:r>
              <a:rPr lang="de-AT" sz="2000" dirty="0"/>
              <a:t>für Investitionen </a:t>
            </a:r>
            <a:r>
              <a:rPr lang="de-AT" sz="2000" dirty="0" smtClean="0"/>
              <a:t>&amp; neue Jobs</a:t>
            </a:r>
          </a:p>
          <a:p>
            <a:r>
              <a:rPr lang="de-AT" sz="2000" dirty="0" smtClean="0"/>
              <a:t>steuerliche Belastungen</a:t>
            </a:r>
          </a:p>
          <a:p>
            <a:r>
              <a:rPr lang="de-AT" sz="2000" dirty="0"/>
              <a:t>Senkung der </a:t>
            </a:r>
            <a:r>
              <a:rPr lang="de-AT" sz="2000" dirty="0" smtClean="0"/>
              <a:t>Lohnnebenkosten</a:t>
            </a:r>
          </a:p>
          <a:p>
            <a:r>
              <a:rPr lang="de-AT" sz="2000" dirty="0" smtClean="0"/>
              <a:t>Vergabeverfahren</a:t>
            </a:r>
          </a:p>
          <a:p>
            <a:r>
              <a:rPr lang="de-AT" sz="2000" dirty="0" smtClean="0">
                <a:solidFill>
                  <a:schemeClr val="bg1"/>
                </a:solidFill>
              </a:rPr>
              <a:t>statt </a:t>
            </a:r>
            <a:r>
              <a:rPr lang="de-AT" sz="2000" dirty="0">
                <a:solidFill>
                  <a:schemeClr val="bg1"/>
                </a:solidFill>
              </a:rPr>
              <a:t>dem </a:t>
            </a:r>
            <a:r>
              <a:rPr lang="de-AT" sz="2000" dirty="0" err="1" smtClean="0">
                <a:solidFill>
                  <a:schemeClr val="bg1"/>
                </a:solidFill>
              </a:rPr>
              <a:t>Billigstbieter_der</a:t>
            </a:r>
            <a:r>
              <a:rPr lang="de-AT" sz="2000" dirty="0" smtClean="0">
                <a:solidFill>
                  <a:schemeClr val="bg1"/>
                </a:solidFill>
              </a:rPr>
              <a:t> </a:t>
            </a:r>
            <a:r>
              <a:rPr lang="de-AT" sz="2000" dirty="0">
                <a:solidFill>
                  <a:schemeClr val="bg1"/>
                </a:solidFill>
              </a:rPr>
              <a:t>Bestbieter </a:t>
            </a:r>
            <a:endParaRPr lang="de-AT" sz="2000" dirty="0" smtClean="0">
              <a:solidFill>
                <a:schemeClr val="bg1"/>
              </a:solidFill>
            </a:endParaRPr>
          </a:p>
          <a:p>
            <a:r>
              <a:rPr lang="de-AT" sz="2000" dirty="0" err="1" smtClean="0">
                <a:solidFill>
                  <a:schemeClr val="bg1"/>
                </a:solidFill>
              </a:rPr>
              <a:t>Tax</a:t>
            </a:r>
            <a:r>
              <a:rPr lang="de-AT" sz="2000" dirty="0" smtClean="0">
                <a:solidFill>
                  <a:schemeClr val="bg1"/>
                </a:solidFill>
              </a:rPr>
              <a:t> </a:t>
            </a:r>
            <a:r>
              <a:rPr lang="de-AT" sz="2000" dirty="0">
                <a:solidFill>
                  <a:schemeClr val="bg1"/>
                </a:solidFill>
              </a:rPr>
              <a:t>Freedom </a:t>
            </a:r>
            <a:r>
              <a:rPr lang="de-AT" sz="2000" dirty="0" smtClean="0">
                <a:solidFill>
                  <a:schemeClr val="bg1"/>
                </a:solidFill>
              </a:rPr>
              <a:t>Day, </a:t>
            </a:r>
            <a:r>
              <a:rPr lang="de-AT" sz="2000" dirty="0">
                <a:solidFill>
                  <a:schemeClr val="bg1"/>
                </a:solidFill>
              </a:rPr>
              <a:t>12. </a:t>
            </a:r>
            <a:r>
              <a:rPr lang="de-AT" sz="2000" dirty="0" smtClean="0">
                <a:solidFill>
                  <a:schemeClr val="bg1"/>
                </a:solidFill>
              </a:rPr>
              <a:t>August, Staatskasse</a:t>
            </a:r>
          </a:p>
          <a:p>
            <a:r>
              <a:rPr lang="de-AT" sz="2000" dirty="0" smtClean="0">
                <a:solidFill>
                  <a:schemeClr val="bg1"/>
                </a:solidFill>
              </a:rPr>
              <a:t>wirtschaftliche Akzente, Dietrich </a:t>
            </a:r>
            <a:r>
              <a:rPr lang="de-AT" sz="2000" dirty="0" err="1" smtClean="0">
                <a:solidFill>
                  <a:schemeClr val="bg1"/>
                </a:solidFill>
              </a:rPr>
              <a:t>Mateschitz</a:t>
            </a:r>
            <a:r>
              <a:rPr lang="de-AT" sz="2000" dirty="0" smtClean="0">
                <a:solidFill>
                  <a:schemeClr val="bg1"/>
                </a:solidFill>
              </a:rPr>
              <a:t>, Formel I</a:t>
            </a:r>
          </a:p>
          <a:p>
            <a:pPr marL="137160" indent="0">
              <a:buNone/>
            </a:pPr>
            <a:endParaRPr lang="de-AT" sz="1000" dirty="0" smtClean="0"/>
          </a:p>
          <a:p>
            <a:pPr marL="137160" indent="0">
              <a:buNone/>
            </a:pPr>
            <a:endParaRPr lang="de-AT" sz="1000" dirty="0"/>
          </a:p>
          <a:p>
            <a:pPr marL="137160" indent="0">
              <a:buNone/>
            </a:pPr>
            <a:endParaRPr lang="de-AT" sz="1000" dirty="0" smtClean="0"/>
          </a:p>
          <a:p>
            <a:pPr marL="137160" indent="0">
              <a:buNone/>
            </a:pPr>
            <a:endParaRPr lang="de-AT" sz="1000" dirty="0"/>
          </a:p>
          <a:p>
            <a:pPr marL="137160" indent="0">
              <a:buNone/>
            </a:pPr>
            <a:endParaRPr lang="de-AT" sz="1000" dirty="0" smtClean="0"/>
          </a:p>
          <a:p>
            <a:pPr marL="137160" indent="0">
              <a:buNone/>
            </a:pPr>
            <a:endParaRPr lang="de-AT" sz="1000" dirty="0"/>
          </a:p>
          <a:p>
            <a:pPr marL="137160" indent="0">
              <a:buNone/>
            </a:pPr>
            <a:endParaRPr lang="de-AT" sz="1000" dirty="0" smtClean="0"/>
          </a:p>
          <a:p>
            <a:pPr marL="137160" indent="0">
              <a:buNone/>
            </a:pPr>
            <a:r>
              <a:rPr lang="de-AT" sz="1000" dirty="0" smtClean="0"/>
              <a:t>http://www.meinbezirk.at/judenburg/wirtschaft/halbherzige-loesungen-haben-keine-zukunft-d1055519.html</a:t>
            </a:r>
          </a:p>
          <a:p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1117831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3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Obdach als Türöffner zur dritten Dimension</a:t>
            </a:r>
            <a:endParaRPr lang="de-AT" sz="32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896544"/>
          </a:xfrm>
        </p:spPr>
        <p:txBody>
          <a:bodyPr>
            <a:normAutofit lnSpcReduction="10000"/>
          </a:bodyPr>
          <a:lstStyle/>
          <a:p>
            <a:r>
              <a:rPr lang="de-AT" sz="2000" dirty="0" err="1" smtClean="0"/>
              <a:t>Murtaler</a:t>
            </a:r>
            <a:r>
              <a:rPr lang="de-AT" sz="2000" dirty="0" smtClean="0"/>
              <a:t> Hage Sondermaschinenbau</a:t>
            </a:r>
          </a:p>
          <a:p>
            <a:r>
              <a:rPr lang="de-AT" sz="2000" dirty="0" smtClean="0"/>
              <a:t>erster 3D-Drucker</a:t>
            </a:r>
          </a:p>
          <a:p>
            <a:r>
              <a:rPr lang="de-AT" sz="2000" dirty="0" smtClean="0"/>
              <a:t>Basis für nächste industrielle Revolution</a:t>
            </a:r>
          </a:p>
          <a:p>
            <a:r>
              <a:rPr lang="de-AT" sz="2000" dirty="0" smtClean="0"/>
              <a:t>bis zum A2_Format</a:t>
            </a:r>
          </a:p>
          <a:p>
            <a:r>
              <a:rPr lang="de-AT" sz="2000" dirty="0" smtClean="0"/>
              <a:t>einzige Firma in Europa mit diesen Dimensionen</a:t>
            </a:r>
          </a:p>
          <a:p>
            <a:r>
              <a:rPr lang="de-AT" sz="2000" dirty="0" smtClean="0"/>
              <a:t>Boeing 787_sind 32 gedruckte Teile verbaut </a:t>
            </a:r>
          </a:p>
          <a:p>
            <a:endParaRPr lang="de-AT" sz="2000" dirty="0" smtClean="0"/>
          </a:p>
          <a:p>
            <a:endParaRPr lang="de-AT" sz="2000" dirty="0" smtClean="0"/>
          </a:p>
          <a:p>
            <a:endParaRPr lang="de-AT" sz="2000" dirty="0" smtClean="0"/>
          </a:p>
          <a:p>
            <a:endParaRPr lang="de-AT" sz="2000" dirty="0" smtClean="0"/>
          </a:p>
          <a:p>
            <a:endParaRPr lang="de-AT" sz="2000" dirty="0"/>
          </a:p>
          <a:p>
            <a:endParaRPr lang="de-AT" sz="2000" dirty="0" smtClean="0"/>
          </a:p>
          <a:p>
            <a:pPr marL="137160" indent="0">
              <a:buNone/>
            </a:pPr>
            <a:endParaRPr lang="de-AT" sz="2000" dirty="0"/>
          </a:p>
          <a:p>
            <a:pPr marL="137160" indent="0">
              <a:buNone/>
            </a:pPr>
            <a:endParaRPr lang="de-AT" sz="1000" dirty="0" smtClean="0"/>
          </a:p>
          <a:p>
            <a:pPr marL="137160" indent="0">
              <a:buNone/>
            </a:pPr>
            <a:r>
              <a:rPr lang="de-AT" sz="1000" dirty="0" smtClean="0"/>
              <a:t>http</a:t>
            </a:r>
            <a:r>
              <a:rPr lang="de-AT" sz="1000" dirty="0"/>
              <a:t>://www.hage.at/de/pdf/Pressemeldungen/2014-07SteirischeWirtschaft.pdf</a:t>
            </a:r>
          </a:p>
        </p:txBody>
      </p:sp>
      <p:pic>
        <p:nvPicPr>
          <p:cNvPr id="2050" name="Picture 2" descr="http://www.hage.at/_images/produktbilder/3D-Drucker/HAGE-3D-Drucker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43" b="11239"/>
          <a:stretch/>
        </p:blipFill>
        <p:spPr bwMode="auto">
          <a:xfrm>
            <a:off x="2411760" y="3861047"/>
            <a:ext cx="4546526" cy="251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978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sz="3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Schädelknochen aus dem 3D-Drucker</a:t>
            </a:r>
            <a:r>
              <a:rPr lang="de-AT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de-AT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de-A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/>
          </a:bodyPr>
          <a:lstStyle/>
          <a:p>
            <a:r>
              <a:rPr lang="de-AT" sz="2000" dirty="0" err="1" smtClean="0"/>
              <a:t>Kooperation_Medizinischen</a:t>
            </a:r>
            <a:r>
              <a:rPr lang="de-AT" sz="2000" dirty="0" smtClean="0"/>
              <a:t> </a:t>
            </a:r>
            <a:r>
              <a:rPr lang="de-AT" sz="2000" dirty="0"/>
              <a:t>Universität </a:t>
            </a:r>
            <a:r>
              <a:rPr lang="de-AT" sz="2000" dirty="0" err="1" smtClean="0"/>
              <a:t>Graz_Montanuni</a:t>
            </a:r>
            <a:r>
              <a:rPr lang="de-AT" sz="2000" dirty="0" smtClean="0"/>
              <a:t> </a:t>
            </a:r>
            <a:r>
              <a:rPr lang="de-AT" sz="2000" dirty="0"/>
              <a:t>Leoben </a:t>
            </a:r>
            <a:endParaRPr lang="de-AT" sz="2000" dirty="0" smtClean="0"/>
          </a:p>
          <a:p>
            <a:r>
              <a:rPr lang="de-AT" sz="2000" dirty="0" smtClean="0"/>
              <a:t>Hage entwickelt medizinischen 3D-Drucker </a:t>
            </a:r>
          </a:p>
          <a:p>
            <a:r>
              <a:rPr lang="de-AT" sz="2000" dirty="0" smtClean="0"/>
              <a:t>in zwei </a:t>
            </a:r>
            <a:r>
              <a:rPr lang="de-AT" sz="2000" dirty="0"/>
              <a:t>Jahren das Printen von Schädelknochenimplantaten noch während einer </a:t>
            </a:r>
            <a:r>
              <a:rPr lang="de-AT" sz="2000" dirty="0" smtClean="0"/>
              <a:t>Operation</a:t>
            </a:r>
          </a:p>
          <a:p>
            <a:r>
              <a:rPr lang="de-AT" sz="2000" dirty="0" smtClean="0"/>
              <a:t>erste Serie von 3D Druckern seit 2013, 20 </a:t>
            </a:r>
            <a:r>
              <a:rPr lang="de-AT" sz="2000" dirty="0"/>
              <a:t>Exemplare zum Stückpreis von 15.800 </a:t>
            </a:r>
            <a:r>
              <a:rPr lang="de-AT" sz="2000" dirty="0" smtClean="0"/>
              <a:t>Euro</a:t>
            </a:r>
          </a:p>
          <a:p>
            <a:endParaRPr lang="de-AT" sz="2000" dirty="0"/>
          </a:p>
          <a:p>
            <a:endParaRPr lang="de-AT" sz="2000" dirty="0" smtClean="0"/>
          </a:p>
          <a:p>
            <a:endParaRPr lang="de-AT" sz="2000" dirty="0"/>
          </a:p>
          <a:p>
            <a:pPr marL="137160" indent="0">
              <a:buNone/>
            </a:pPr>
            <a:endParaRPr lang="de-AT" sz="2000" dirty="0" smtClean="0"/>
          </a:p>
          <a:p>
            <a:pPr marL="137160" indent="0">
              <a:buNone/>
            </a:pPr>
            <a:endParaRPr lang="de-AT" sz="2000" dirty="0"/>
          </a:p>
          <a:p>
            <a:pPr marL="137160" indent="0">
              <a:buNone/>
            </a:pPr>
            <a:endParaRPr lang="de-AT" sz="2000" dirty="0" smtClean="0"/>
          </a:p>
          <a:p>
            <a:pPr marL="137160" indent="0">
              <a:buNone/>
            </a:pPr>
            <a:endParaRPr lang="de-AT" sz="1000" dirty="0" smtClean="0"/>
          </a:p>
          <a:p>
            <a:pPr marL="137160" indent="0">
              <a:buNone/>
            </a:pPr>
            <a:endParaRPr lang="de-AT" sz="1000" dirty="0"/>
          </a:p>
          <a:p>
            <a:pPr marL="137160" indent="0">
              <a:buNone/>
            </a:pPr>
            <a:endParaRPr lang="de-AT" sz="1000" dirty="0" smtClean="0"/>
          </a:p>
          <a:p>
            <a:pPr marL="137160" indent="0">
              <a:buNone/>
            </a:pPr>
            <a:endParaRPr lang="de-AT" sz="1000" dirty="0"/>
          </a:p>
          <a:p>
            <a:pPr marL="137160" indent="0">
              <a:buNone/>
            </a:pPr>
            <a:r>
              <a:rPr lang="de-AT" sz="1000" dirty="0" smtClean="0"/>
              <a:t>http</a:t>
            </a:r>
            <a:r>
              <a:rPr lang="de-AT" sz="1000" dirty="0"/>
              <a:t>://wirtschaftsblatt.at/home/nachrichten/oesterreich/steiermark/3867612/Schaedelknochen-aus-dem-3DDrucker</a:t>
            </a:r>
          </a:p>
        </p:txBody>
      </p:sp>
      <p:pic>
        <p:nvPicPr>
          <p:cNvPr id="1028" name="Picture 4" descr="http://www.industrieweb.at/images/document/news/news/content/5335489632d84/DSC_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84984"/>
            <a:ext cx="4451648" cy="298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194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Initiative </a:t>
            </a:r>
            <a:r>
              <a:rPr lang="de-AT" dirty="0" err="1" smtClean="0"/>
              <a:t>Kraft_Das</a:t>
            </a:r>
            <a:r>
              <a:rPr lang="de-AT" dirty="0" smtClean="0"/>
              <a:t> </a:t>
            </a:r>
            <a:r>
              <a:rPr lang="de-AT" dirty="0" err="1"/>
              <a:t>Murtal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de-AT" sz="2000" dirty="0" smtClean="0"/>
              <a:t>von </a:t>
            </a:r>
            <a:r>
              <a:rPr lang="de-AT" sz="2000" dirty="0" err="1"/>
              <a:t>Kobenz</a:t>
            </a:r>
            <a:r>
              <a:rPr lang="de-AT" sz="2000" dirty="0"/>
              <a:t> bis </a:t>
            </a:r>
            <a:r>
              <a:rPr lang="de-AT" sz="2000" dirty="0" smtClean="0"/>
              <a:t>Judenburg</a:t>
            </a:r>
          </a:p>
          <a:p>
            <a:r>
              <a:rPr lang="de-AT" sz="2000" dirty="0"/>
              <a:t>Zusammenschluss der 15 Gemeinden von </a:t>
            </a:r>
            <a:r>
              <a:rPr lang="de-AT" sz="2000" dirty="0" err="1"/>
              <a:t>Kobenz</a:t>
            </a:r>
            <a:r>
              <a:rPr lang="de-AT" sz="2000" dirty="0"/>
              <a:t> über Knittelfeld, Spielberg, Zeltweg bis nach Judenburg </a:t>
            </a:r>
            <a:endParaRPr lang="de-AT" sz="2000" dirty="0" smtClean="0"/>
          </a:p>
          <a:p>
            <a:r>
              <a:rPr lang="de-AT" sz="2000" dirty="0"/>
              <a:t>zweitgrößte Stadt der Steiermark </a:t>
            </a:r>
            <a:r>
              <a:rPr lang="de-AT" sz="2000" dirty="0" smtClean="0"/>
              <a:t>52.000 Einwohnern </a:t>
            </a:r>
          </a:p>
          <a:p>
            <a:pPr marL="137160" indent="0">
              <a:buNone/>
            </a:pPr>
            <a:r>
              <a:rPr lang="de-AT" sz="2000" dirty="0" smtClean="0"/>
              <a:t>      „</a:t>
            </a:r>
            <a:r>
              <a:rPr lang="de-AT" sz="2000" dirty="0" err="1"/>
              <a:t>Aichfeld</a:t>
            </a:r>
            <a:r>
              <a:rPr lang="de-AT" sz="2000" dirty="0"/>
              <a:t>-Stadt“ </a:t>
            </a:r>
            <a:endParaRPr lang="de-AT" sz="2000" dirty="0" smtClean="0"/>
          </a:p>
          <a:p>
            <a:r>
              <a:rPr lang="de-AT" sz="2000" dirty="0"/>
              <a:t>zusätzliche 14 Millionen Euro aus dem Finanzausgleich </a:t>
            </a:r>
            <a:endParaRPr lang="de-AT" sz="2000" dirty="0" smtClean="0"/>
          </a:p>
          <a:p>
            <a:r>
              <a:rPr lang="de-AT" sz="2000" dirty="0"/>
              <a:t>Ballungszentrum schaffen </a:t>
            </a:r>
            <a:endParaRPr lang="de-AT" sz="2000" dirty="0" smtClean="0"/>
          </a:p>
          <a:p>
            <a:endParaRPr lang="de-AT" sz="2000" dirty="0" smtClean="0"/>
          </a:p>
          <a:p>
            <a:endParaRPr lang="de-AT" sz="2000" dirty="0"/>
          </a:p>
          <a:p>
            <a:endParaRPr lang="de-AT" sz="2000" dirty="0" smtClean="0"/>
          </a:p>
          <a:p>
            <a:endParaRPr lang="de-AT" sz="2000" dirty="0"/>
          </a:p>
          <a:p>
            <a:endParaRPr lang="de-AT" sz="2000" dirty="0" smtClean="0"/>
          </a:p>
          <a:p>
            <a:endParaRPr lang="de-AT" sz="2000" dirty="0" smtClean="0"/>
          </a:p>
          <a:p>
            <a:endParaRPr lang="de-AT" sz="2000" dirty="0" smtClean="0"/>
          </a:p>
          <a:p>
            <a:endParaRPr lang="de-AT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293096"/>
            <a:ext cx="3533161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8399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kommunalnet.at/fileadmin/media/Bilder/Themen/Steir._Gemeindefusionen/Aichfeld-Stadt/Bezirk_Aichfe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573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de-AT" dirty="0" smtClean="0">
                <a:solidFill>
                  <a:schemeClr val="bg1"/>
                </a:solidFill>
              </a:rPr>
              <a:t>Fazit</a:t>
            </a:r>
            <a:endParaRPr lang="de-AT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7931224" cy="5688632"/>
          </a:xfrm>
        </p:spPr>
        <p:txBody>
          <a:bodyPr>
            <a:normAutofit fontScale="85000" lnSpcReduction="10000"/>
          </a:bodyPr>
          <a:lstStyle/>
          <a:p>
            <a:r>
              <a:rPr lang="de-AT" sz="2000" dirty="0" smtClean="0">
                <a:solidFill>
                  <a:schemeClr val="bg1"/>
                </a:solidFill>
              </a:rPr>
              <a:t>_ kein </a:t>
            </a:r>
            <a:r>
              <a:rPr lang="de-AT" sz="2000" dirty="0">
                <a:solidFill>
                  <a:schemeClr val="bg1"/>
                </a:solidFill>
              </a:rPr>
              <a:t>kultureller </a:t>
            </a:r>
            <a:r>
              <a:rPr lang="de-AT" sz="2000" dirty="0" smtClean="0">
                <a:solidFill>
                  <a:schemeClr val="bg1"/>
                </a:solidFill>
              </a:rPr>
              <a:t>Treffpunkt </a:t>
            </a:r>
            <a:r>
              <a:rPr lang="de-AT" sz="2000" dirty="0">
                <a:solidFill>
                  <a:schemeClr val="bg1"/>
                </a:solidFill>
              </a:rPr>
              <a:t>für die </a:t>
            </a:r>
            <a:r>
              <a:rPr lang="de-AT" sz="2000" dirty="0" smtClean="0">
                <a:solidFill>
                  <a:schemeClr val="bg1"/>
                </a:solidFill>
              </a:rPr>
              <a:t>Jugend</a:t>
            </a:r>
          </a:p>
          <a:p>
            <a:r>
              <a:rPr lang="de-AT" sz="2000" dirty="0" smtClean="0">
                <a:solidFill>
                  <a:schemeClr val="bg1"/>
                </a:solidFill>
              </a:rPr>
              <a:t>_ zu </a:t>
            </a:r>
            <a:r>
              <a:rPr lang="de-AT" sz="2000" dirty="0">
                <a:solidFill>
                  <a:schemeClr val="bg1"/>
                </a:solidFill>
              </a:rPr>
              <a:t>wenig Freiraum für Junge Menschen </a:t>
            </a:r>
            <a:endParaRPr lang="de-AT" sz="2000" dirty="0" smtClean="0">
              <a:solidFill>
                <a:schemeClr val="bg1"/>
              </a:solidFill>
            </a:endParaRPr>
          </a:p>
          <a:p>
            <a:r>
              <a:rPr lang="de-AT" sz="2000" dirty="0" smtClean="0">
                <a:solidFill>
                  <a:schemeClr val="bg1"/>
                </a:solidFill>
              </a:rPr>
              <a:t>_ wirtschaftlich </a:t>
            </a:r>
            <a:r>
              <a:rPr lang="de-AT" sz="2000" dirty="0">
                <a:solidFill>
                  <a:schemeClr val="bg1"/>
                </a:solidFill>
              </a:rPr>
              <a:t>ist Obdach gut </a:t>
            </a:r>
            <a:r>
              <a:rPr lang="de-AT" sz="2000" dirty="0" smtClean="0">
                <a:solidFill>
                  <a:schemeClr val="bg1"/>
                </a:solidFill>
              </a:rPr>
              <a:t>positioniert</a:t>
            </a:r>
          </a:p>
          <a:p>
            <a:r>
              <a:rPr lang="de-AT" sz="2000" dirty="0" smtClean="0">
                <a:solidFill>
                  <a:schemeClr val="bg1"/>
                </a:solidFill>
              </a:rPr>
              <a:t>_ keine </a:t>
            </a:r>
            <a:r>
              <a:rPr lang="de-AT" sz="2000" dirty="0">
                <a:solidFill>
                  <a:schemeClr val="bg1"/>
                </a:solidFill>
              </a:rPr>
              <a:t>Drogerie im Ort </a:t>
            </a:r>
            <a:endParaRPr lang="de-AT" sz="2000" dirty="0" smtClean="0">
              <a:solidFill>
                <a:schemeClr val="bg1"/>
              </a:solidFill>
            </a:endParaRPr>
          </a:p>
          <a:p>
            <a:r>
              <a:rPr lang="de-AT" sz="2000" dirty="0" smtClean="0">
                <a:solidFill>
                  <a:schemeClr val="bg1"/>
                </a:solidFill>
              </a:rPr>
              <a:t>_ Gemeinde </a:t>
            </a:r>
            <a:r>
              <a:rPr lang="de-AT" sz="2000" dirty="0">
                <a:solidFill>
                  <a:schemeClr val="bg1"/>
                </a:solidFill>
              </a:rPr>
              <a:t>benötigt eine konkreten Standpunkt(Marketing) </a:t>
            </a:r>
            <a:endParaRPr lang="de-AT" sz="2000" dirty="0" smtClean="0">
              <a:solidFill>
                <a:schemeClr val="bg1"/>
              </a:solidFill>
            </a:endParaRPr>
          </a:p>
          <a:p>
            <a:r>
              <a:rPr lang="de-AT" sz="2000" dirty="0" smtClean="0">
                <a:solidFill>
                  <a:schemeClr val="bg1"/>
                </a:solidFill>
              </a:rPr>
              <a:t>_ Zusammenlegung </a:t>
            </a:r>
            <a:r>
              <a:rPr lang="de-AT" sz="2000" dirty="0" smtClean="0">
                <a:solidFill>
                  <a:schemeClr val="bg1"/>
                </a:solidFill>
              </a:rPr>
              <a:t>mit den umgebenden </a:t>
            </a:r>
            <a:r>
              <a:rPr lang="de-AT" sz="2000" dirty="0" smtClean="0">
                <a:solidFill>
                  <a:schemeClr val="bg1"/>
                </a:solidFill>
              </a:rPr>
              <a:t>Bezirken</a:t>
            </a:r>
          </a:p>
          <a:p>
            <a:r>
              <a:rPr lang="de-AT" sz="2000" dirty="0" smtClean="0">
                <a:solidFill>
                  <a:schemeClr val="bg1"/>
                </a:solidFill>
              </a:rPr>
              <a:t>_ </a:t>
            </a:r>
            <a:r>
              <a:rPr lang="de-AT" sz="1800" b="1" dirty="0">
                <a:solidFill>
                  <a:schemeClr val="bg1"/>
                </a:solidFill>
              </a:rPr>
              <a:t>Realisierung bis 2020?</a:t>
            </a:r>
          </a:p>
          <a:p>
            <a:endParaRPr lang="de-AT" sz="2000" dirty="0" smtClean="0">
              <a:solidFill>
                <a:schemeClr val="bg1"/>
              </a:solidFill>
            </a:endParaRPr>
          </a:p>
          <a:p>
            <a:endParaRPr lang="de-AT" sz="2000" dirty="0">
              <a:solidFill>
                <a:schemeClr val="bg1"/>
              </a:solidFill>
            </a:endParaRPr>
          </a:p>
          <a:p>
            <a:endParaRPr lang="de-AT" sz="2000" dirty="0" smtClean="0">
              <a:solidFill>
                <a:schemeClr val="bg1"/>
              </a:solidFill>
            </a:endParaRPr>
          </a:p>
          <a:p>
            <a:endParaRPr lang="de-AT" sz="2000" dirty="0">
              <a:solidFill>
                <a:schemeClr val="bg1"/>
              </a:solidFill>
            </a:endParaRPr>
          </a:p>
          <a:p>
            <a:endParaRPr lang="de-AT" sz="2000" dirty="0" smtClean="0">
              <a:solidFill>
                <a:schemeClr val="bg1"/>
              </a:solidFill>
            </a:endParaRPr>
          </a:p>
          <a:p>
            <a:endParaRPr lang="de-AT" sz="2000" dirty="0">
              <a:solidFill>
                <a:schemeClr val="bg1"/>
              </a:solidFill>
            </a:endParaRPr>
          </a:p>
          <a:p>
            <a:endParaRPr lang="de-AT" sz="2000" dirty="0" smtClean="0">
              <a:solidFill>
                <a:schemeClr val="bg1"/>
              </a:solidFill>
            </a:endParaRPr>
          </a:p>
          <a:p>
            <a:endParaRPr lang="de-AT" sz="2000" dirty="0">
              <a:solidFill>
                <a:schemeClr val="bg1"/>
              </a:solidFill>
            </a:endParaRPr>
          </a:p>
          <a:p>
            <a:endParaRPr lang="de-AT" sz="2000" dirty="0" smtClean="0">
              <a:solidFill>
                <a:schemeClr val="bg1"/>
              </a:solidFill>
            </a:endParaRPr>
          </a:p>
          <a:p>
            <a:r>
              <a:rPr lang="de-AT" sz="2000" dirty="0" smtClean="0">
                <a:solidFill>
                  <a:schemeClr val="bg1"/>
                </a:solidFill>
              </a:rPr>
              <a:t>Motto </a:t>
            </a:r>
            <a:r>
              <a:rPr lang="de-AT" sz="2000" b="1" dirty="0">
                <a:solidFill>
                  <a:schemeClr val="bg1"/>
                </a:solidFill>
              </a:rPr>
              <a:t>"Starten wir gemeinsam in eine neue Zukunft" </a:t>
            </a:r>
            <a:r>
              <a:rPr lang="de-AT" sz="2000" dirty="0" smtClean="0">
                <a:solidFill>
                  <a:schemeClr val="bg1"/>
                </a:solidFill>
              </a:rPr>
              <a:t>Bürgermeister </a:t>
            </a:r>
            <a:r>
              <a:rPr lang="de-AT" sz="2000" dirty="0">
                <a:solidFill>
                  <a:schemeClr val="bg1"/>
                </a:solidFill>
              </a:rPr>
              <a:t>Gerald </a:t>
            </a:r>
            <a:r>
              <a:rPr lang="de-AT" sz="2000" dirty="0" smtClean="0">
                <a:solidFill>
                  <a:schemeClr val="bg1"/>
                </a:solidFill>
              </a:rPr>
              <a:t>Schmid</a:t>
            </a:r>
          </a:p>
          <a:p>
            <a:endParaRPr lang="de-AT" sz="2000" dirty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de-AT" sz="1100" dirty="0" smtClean="0">
                <a:solidFill>
                  <a:schemeClr val="bg1"/>
                </a:solidFill>
              </a:rPr>
              <a:t>http</a:t>
            </a:r>
            <a:r>
              <a:rPr lang="de-AT" sz="1100" dirty="0">
                <a:solidFill>
                  <a:schemeClr val="bg1"/>
                </a:solidFill>
              </a:rPr>
              <a:t>://www.meinbezirk.at/spielberg-bei-knittelfeld/wirtschaft/knittelfelder-initiative-gestalten-wir-zukunft-wurde-vorgestellt-d1008715.html</a:t>
            </a:r>
          </a:p>
        </p:txBody>
      </p:sp>
    </p:spTree>
    <p:extLst>
      <p:ext uri="{BB962C8B-B14F-4D97-AF65-F5344CB8AC3E}">
        <p14:creationId xmlns:p14="http://schemas.microsoft.com/office/powerpoint/2010/main" val="2142395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Anreise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r>
              <a:rPr lang="de-AT" sz="2000" dirty="0" smtClean="0"/>
              <a:t>2 Möglichkeiten mit öffentliche Verkehrsmittel</a:t>
            </a:r>
            <a:endParaRPr lang="de-AT" sz="2000" dirty="0"/>
          </a:p>
          <a:p>
            <a:pPr lvl="1"/>
            <a:r>
              <a:rPr lang="de-AT" sz="2000" dirty="0" smtClean="0"/>
              <a:t>Zug: Graz Hbf. – Bruck an der Mur – Zeltweg   Bus: Zeltweg – Obdach</a:t>
            </a:r>
          </a:p>
          <a:p>
            <a:pPr lvl="1"/>
            <a:r>
              <a:rPr lang="de-AT" sz="2000" dirty="0" smtClean="0"/>
              <a:t>Bus: Graz Hbf. – Wolfsberg - Obdach</a:t>
            </a:r>
          </a:p>
          <a:p>
            <a:pPr marL="585216" lvl="1" indent="0">
              <a:buNone/>
            </a:pPr>
            <a:endParaRPr lang="de-AT" sz="2000" dirty="0" smtClean="0"/>
          </a:p>
        </p:txBody>
      </p:sp>
      <p:pic>
        <p:nvPicPr>
          <p:cNvPr id="5" name="Bild 4" descr="öffentlich nach gra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284984"/>
            <a:ext cx="4752528" cy="350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79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Anreise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r>
              <a:rPr lang="de-AT" sz="2000" dirty="0" smtClean="0"/>
              <a:t>Privat</a:t>
            </a:r>
            <a:endParaRPr lang="de-AT" sz="2000" dirty="0"/>
          </a:p>
          <a:p>
            <a:pPr lvl="1"/>
            <a:r>
              <a:rPr lang="de-AT" sz="2000" dirty="0" smtClean="0"/>
              <a:t>Graz – A2 </a:t>
            </a:r>
            <a:r>
              <a:rPr lang="de-AT" sz="2000" dirty="0"/>
              <a:t>R</a:t>
            </a:r>
            <a:r>
              <a:rPr lang="de-AT" sz="2000" dirty="0" smtClean="0"/>
              <a:t>ichtung Klagenfurt – Ausfahrt Bad St. Leonhard – </a:t>
            </a:r>
            <a:r>
              <a:rPr lang="de-AT" sz="2000" dirty="0" err="1" smtClean="0"/>
              <a:t>Obdacherstraße</a:t>
            </a:r>
            <a:r>
              <a:rPr lang="de-AT" sz="2000" dirty="0" smtClean="0"/>
              <a:t> B78 Richtung Zeltweg/Judenburg – Ausfahrt Obdach</a:t>
            </a:r>
          </a:p>
          <a:p>
            <a:pPr marL="585216" lvl="1" indent="0">
              <a:buNone/>
            </a:pPr>
            <a:endParaRPr lang="de-AT" sz="2000" dirty="0" smtClean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284984"/>
            <a:ext cx="4752527" cy="350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80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Verkehr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endParaRPr lang="de-AT" sz="2000" dirty="0" smtClean="0"/>
          </a:p>
          <a:p>
            <a:endParaRPr lang="de-AT" sz="2000" dirty="0"/>
          </a:p>
          <a:p>
            <a:r>
              <a:rPr lang="de-AT" sz="2000" dirty="0" smtClean="0"/>
              <a:t>Hauptsächlich privater Personenverkehr</a:t>
            </a:r>
          </a:p>
          <a:p>
            <a:pPr marL="137160" indent="0">
              <a:buNone/>
            </a:pPr>
            <a:endParaRPr lang="de-AT" sz="2000" dirty="0" smtClean="0"/>
          </a:p>
          <a:p>
            <a:r>
              <a:rPr lang="de-AT" sz="2000" dirty="0" smtClean="0"/>
              <a:t>Öffentliche Verkehrsmittel ((Bus)Zeltweg – Wolfsberg – Zeltweg)</a:t>
            </a:r>
          </a:p>
          <a:p>
            <a:pPr lvl="1"/>
            <a:r>
              <a:rPr lang="de-AT" sz="1600" dirty="0"/>
              <a:t>Seit 31. Juli 2010 kein Personenverkehr von Zeltweg bis Bad St. Leonhard auf der </a:t>
            </a:r>
            <a:r>
              <a:rPr lang="de-AT" sz="1600" dirty="0" smtClean="0"/>
              <a:t>Bahn, nur Güterverkehr</a:t>
            </a:r>
          </a:p>
          <a:p>
            <a:pPr marL="585216" lvl="1" indent="0">
              <a:buNone/>
            </a:pPr>
            <a:endParaRPr lang="de-AT" sz="1600" dirty="0" smtClean="0"/>
          </a:p>
          <a:p>
            <a:r>
              <a:rPr lang="de-AT" sz="2000" dirty="0" smtClean="0"/>
              <a:t>Busse von Privatunternehmern</a:t>
            </a:r>
          </a:p>
          <a:p>
            <a:pPr lvl="1"/>
            <a:r>
              <a:rPr lang="de-AT" sz="1600" dirty="0" err="1"/>
              <a:t>Freigassner</a:t>
            </a:r>
            <a:r>
              <a:rPr lang="de-AT" sz="1600" dirty="0"/>
              <a:t>: St. Anna – Obdach – St. Anna</a:t>
            </a:r>
          </a:p>
          <a:p>
            <a:pPr lvl="1"/>
            <a:r>
              <a:rPr lang="de-AT" sz="1600" dirty="0"/>
              <a:t>Pichler: St. Wolfgang – Obdach – St. </a:t>
            </a:r>
            <a:r>
              <a:rPr lang="de-AT" sz="1600" dirty="0" smtClean="0"/>
              <a:t>Wolfgang</a:t>
            </a:r>
          </a:p>
          <a:p>
            <a:pPr lvl="1"/>
            <a:endParaRPr lang="de-AT" sz="2000" dirty="0" smtClean="0"/>
          </a:p>
          <a:p>
            <a:r>
              <a:rPr lang="de-AT" sz="2000" dirty="0" smtClean="0"/>
              <a:t>Fahrradverkehr von untergeordneter Bedeutung</a:t>
            </a:r>
          </a:p>
          <a:p>
            <a:pPr marL="137160" indent="0">
              <a:buNone/>
            </a:pPr>
            <a:endParaRPr lang="de-AT" sz="2000" dirty="0" smtClean="0"/>
          </a:p>
          <a:p>
            <a:pPr marL="585216" lvl="1" indent="0">
              <a:buNone/>
            </a:pPr>
            <a:endParaRPr lang="de-AT" sz="2000" dirty="0" smtClean="0"/>
          </a:p>
        </p:txBody>
      </p:sp>
    </p:spTree>
    <p:extLst>
      <p:ext uri="{BB962C8B-B14F-4D97-AF65-F5344CB8AC3E}">
        <p14:creationId xmlns:p14="http://schemas.microsoft.com/office/powerpoint/2010/main" val="88965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Wirtschaft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lnSpcReduction="10000"/>
          </a:bodyPr>
          <a:lstStyle/>
          <a:p>
            <a:r>
              <a:rPr lang="de-AT" sz="2000" dirty="0" smtClean="0"/>
              <a:t>Marktgemeinde _ 2200 Einwohner</a:t>
            </a:r>
            <a:endParaRPr lang="de-AT" sz="2000" dirty="0"/>
          </a:p>
          <a:p>
            <a:r>
              <a:rPr lang="de-AT" sz="2000" dirty="0" smtClean="0"/>
              <a:t>wirtschaftlicher </a:t>
            </a:r>
            <a:r>
              <a:rPr lang="de-AT" sz="2000" dirty="0"/>
              <a:t>und </a:t>
            </a:r>
            <a:r>
              <a:rPr lang="de-AT" sz="2000" dirty="0" smtClean="0"/>
              <a:t>kultureller </a:t>
            </a:r>
            <a:r>
              <a:rPr lang="de-AT" sz="2000" dirty="0"/>
              <a:t>Mittelpunkt des </a:t>
            </a:r>
            <a:r>
              <a:rPr lang="de-AT" sz="2000" dirty="0" err="1"/>
              <a:t>Zirbenlandes</a:t>
            </a:r>
            <a:r>
              <a:rPr lang="de-AT" sz="2000" dirty="0"/>
              <a:t> </a:t>
            </a:r>
          </a:p>
          <a:p>
            <a:r>
              <a:rPr lang="de-AT" sz="2000" dirty="0" smtClean="0"/>
              <a:t>erfolgreiche wirtschaftliche </a:t>
            </a:r>
            <a:r>
              <a:rPr lang="de-AT" sz="2000" dirty="0"/>
              <a:t>Infrastruktur mit Industrie-, Handels- und </a:t>
            </a:r>
            <a:r>
              <a:rPr lang="de-AT" sz="2000" dirty="0" smtClean="0"/>
              <a:t>Dienstleistungsbetrieben</a:t>
            </a:r>
          </a:p>
          <a:p>
            <a:pPr marL="137160" indent="0">
              <a:buNone/>
            </a:pPr>
            <a:endParaRPr lang="de-AT" sz="2000" dirty="0" smtClean="0"/>
          </a:p>
          <a:p>
            <a:pPr marL="137160" indent="0">
              <a:buNone/>
            </a:pPr>
            <a:endParaRPr lang="de-AT" sz="2000" dirty="0"/>
          </a:p>
          <a:p>
            <a:pPr marL="137160" indent="0">
              <a:buNone/>
            </a:pPr>
            <a:endParaRPr lang="de-AT" sz="2000" dirty="0" smtClean="0"/>
          </a:p>
          <a:p>
            <a:pPr marL="137160" indent="0">
              <a:buNone/>
            </a:pPr>
            <a:endParaRPr lang="de-AT" sz="2000" dirty="0"/>
          </a:p>
          <a:p>
            <a:pPr marL="137160" indent="0">
              <a:buNone/>
            </a:pPr>
            <a:endParaRPr lang="de-AT" sz="2000" dirty="0" smtClean="0"/>
          </a:p>
          <a:p>
            <a:pPr marL="137160" indent="0">
              <a:buNone/>
            </a:pPr>
            <a:endParaRPr lang="de-AT" sz="2000" dirty="0"/>
          </a:p>
          <a:p>
            <a:pPr marL="137160" indent="0">
              <a:buNone/>
            </a:pPr>
            <a:endParaRPr lang="de-AT" sz="2000" dirty="0" smtClean="0"/>
          </a:p>
          <a:p>
            <a:pPr marL="137160" indent="0">
              <a:buNone/>
            </a:pPr>
            <a:endParaRPr lang="de-AT" sz="2000" dirty="0"/>
          </a:p>
          <a:p>
            <a:pPr marL="137160" indent="0">
              <a:buNone/>
            </a:pPr>
            <a:endParaRPr lang="de-AT" sz="2000" dirty="0" smtClean="0"/>
          </a:p>
          <a:p>
            <a:pPr marL="137160" indent="0">
              <a:buNone/>
            </a:pPr>
            <a:endParaRPr lang="de-AT" sz="1200" dirty="0" smtClean="0"/>
          </a:p>
          <a:p>
            <a:pPr marL="137160" indent="0">
              <a:buNone/>
            </a:pPr>
            <a:r>
              <a:rPr lang="de-AT" sz="1100" dirty="0" smtClean="0"/>
              <a:t>Obdach </a:t>
            </a:r>
            <a:r>
              <a:rPr lang="de-AT" sz="1100" dirty="0"/>
              <a:t>um 1890,</a:t>
            </a:r>
          </a:p>
          <a:p>
            <a:pPr marL="137160" indent="0">
              <a:buNone/>
            </a:pPr>
            <a:r>
              <a:rPr lang="de-AT" sz="1100" dirty="0"/>
              <a:t>http://austria-forum.org/af/Sparkling_Science/Aufsatzsammlung/Obdach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12976"/>
            <a:ext cx="4194376" cy="2805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768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Geschichte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endParaRPr lang="de-AT" sz="2000" dirty="0"/>
          </a:p>
          <a:p>
            <a:r>
              <a:rPr lang="de-AT" sz="2000" dirty="0"/>
              <a:t> 1190 erstmals urkundlich erwähnt </a:t>
            </a:r>
          </a:p>
          <a:p>
            <a:r>
              <a:rPr lang="de-AT" sz="2000" dirty="0"/>
              <a:t> 1324 </a:t>
            </a:r>
            <a:r>
              <a:rPr lang="de-AT" sz="2000" dirty="0" smtClean="0"/>
              <a:t>zum </a:t>
            </a:r>
            <a:r>
              <a:rPr lang="de-AT" sz="2000" dirty="0"/>
              <a:t>Markt erhoben </a:t>
            </a:r>
          </a:p>
          <a:p>
            <a:r>
              <a:rPr lang="de-AT" sz="2000" dirty="0" smtClean="0"/>
              <a:t> </a:t>
            </a:r>
            <a:r>
              <a:rPr lang="de-AT" sz="2000" dirty="0"/>
              <a:t>regional bedeutender </a:t>
            </a:r>
            <a:r>
              <a:rPr lang="de-AT" sz="2000" dirty="0" smtClean="0"/>
              <a:t>Handelsplatz über dem </a:t>
            </a:r>
            <a:r>
              <a:rPr lang="de-AT" sz="2000" dirty="0" err="1"/>
              <a:t>Obdacher</a:t>
            </a:r>
            <a:r>
              <a:rPr lang="de-AT" sz="2000" dirty="0"/>
              <a:t> </a:t>
            </a:r>
            <a:r>
              <a:rPr lang="de-AT" sz="2000" dirty="0" smtClean="0"/>
              <a:t>Sattel </a:t>
            </a:r>
            <a:r>
              <a:rPr lang="de-AT" sz="2000" dirty="0"/>
              <a:t>(</a:t>
            </a:r>
            <a:r>
              <a:rPr lang="de-AT" sz="2000" dirty="0" smtClean="0"/>
              <a:t>Nord-Süd-Verbindung)</a:t>
            </a:r>
            <a:endParaRPr lang="de-AT" sz="2000" dirty="0"/>
          </a:p>
          <a:p>
            <a:r>
              <a:rPr lang="de-AT" sz="2000" dirty="0" smtClean="0"/>
              <a:t>Mautordnung </a:t>
            </a:r>
            <a:r>
              <a:rPr lang="de-AT" sz="2000" dirty="0"/>
              <a:t>von 1530 </a:t>
            </a:r>
            <a:r>
              <a:rPr lang="de-AT" sz="2000" dirty="0" smtClean="0"/>
              <a:t>(</a:t>
            </a:r>
            <a:r>
              <a:rPr lang="de-AT" sz="2000" dirty="0" err="1" smtClean="0"/>
              <a:t>Durchtransportieren_Waren</a:t>
            </a:r>
            <a:r>
              <a:rPr lang="de-AT" sz="2000" dirty="0" smtClean="0"/>
              <a:t> &amp; Tieren)</a:t>
            </a:r>
            <a:endParaRPr lang="de-AT" sz="2000" dirty="0"/>
          </a:p>
          <a:p>
            <a:r>
              <a:rPr lang="de-AT" sz="2000" dirty="0" smtClean="0"/>
              <a:t>Wein </a:t>
            </a:r>
            <a:r>
              <a:rPr lang="de-AT" sz="2000" dirty="0"/>
              <a:t>sowie </a:t>
            </a:r>
            <a:r>
              <a:rPr lang="de-AT" sz="2000" dirty="0" smtClean="0"/>
              <a:t>Salz ebenso </a:t>
            </a:r>
            <a:r>
              <a:rPr lang="de-AT" sz="2000" dirty="0"/>
              <a:t>als </a:t>
            </a:r>
            <a:r>
              <a:rPr lang="de-AT" sz="2000" dirty="0" smtClean="0"/>
              <a:t>Handelsgüter </a:t>
            </a:r>
            <a:r>
              <a:rPr lang="de-AT" sz="2000" dirty="0"/>
              <a:t>verzollt </a:t>
            </a:r>
            <a:r>
              <a:rPr lang="de-AT" sz="2000" dirty="0" smtClean="0"/>
              <a:t> </a:t>
            </a:r>
          </a:p>
          <a:p>
            <a:r>
              <a:rPr lang="de-AT" sz="2000" dirty="0"/>
              <a:t>verheerende Brände sind viele Unterlagen über den Markt </a:t>
            </a:r>
          </a:p>
        </p:txBody>
      </p:sp>
      <p:pic>
        <p:nvPicPr>
          <p:cNvPr id="6146" name="Picture 2" descr="http://austria-forum.org/attach/Sparkling_Science/Aufsatzsammlung/Obdach/scaled-754x300-Obdach_2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509120"/>
            <a:ext cx="5453658" cy="216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810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Eisenhämmer Obdach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15508"/>
          </a:xfrm>
        </p:spPr>
        <p:txBody>
          <a:bodyPr>
            <a:normAutofit/>
          </a:bodyPr>
          <a:lstStyle/>
          <a:p>
            <a:r>
              <a:rPr lang="de-AT" sz="2000" dirty="0"/>
              <a:t>Begriff Eisenhämmer </a:t>
            </a:r>
            <a:r>
              <a:rPr lang="de-AT" sz="2000" dirty="0" smtClean="0"/>
              <a:t>steht </a:t>
            </a:r>
            <a:r>
              <a:rPr lang="de-AT" sz="2000" dirty="0"/>
              <a:t>für </a:t>
            </a:r>
            <a:r>
              <a:rPr lang="de-AT" sz="2000" dirty="0" smtClean="0"/>
              <a:t>Handwerksbetriebe</a:t>
            </a:r>
            <a:r>
              <a:rPr lang="de-AT" sz="2000" dirty="0"/>
              <a:t>, </a:t>
            </a:r>
            <a:r>
              <a:rPr lang="de-AT" sz="2000" dirty="0" smtClean="0"/>
              <a:t>Herstellung </a:t>
            </a:r>
            <a:r>
              <a:rPr lang="de-AT" sz="2000" dirty="0"/>
              <a:t>von Schmiedeeisen(Halbwerkzeuge) </a:t>
            </a:r>
            <a:r>
              <a:rPr lang="de-AT" sz="2000" dirty="0" smtClean="0"/>
              <a:t>&amp; </a:t>
            </a:r>
            <a:r>
              <a:rPr lang="de-AT" sz="2000" dirty="0"/>
              <a:t>weitere </a:t>
            </a:r>
            <a:r>
              <a:rPr lang="de-AT" sz="2000" dirty="0" smtClean="0"/>
              <a:t>Gebrauchsgüter </a:t>
            </a:r>
          </a:p>
          <a:p>
            <a:r>
              <a:rPr lang="de-AT" sz="2000" dirty="0" smtClean="0"/>
              <a:t>1355  Stift </a:t>
            </a:r>
            <a:r>
              <a:rPr lang="de-AT" sz="2000" dirty="0" err="1"/>
              <a:t>Admont</a:t>
            </a:r>
            <a:r>
              <a:rPr lang="de-AT" sz="2000" dirty="0"/>
              <a:t> </a:t>
            </a:r>
            <a:r>
              <a:rPr lang="de-AT" sz="2000" dirty="0" smtClean="0"/>
              <a:t>1 </a:t>
            </a:r>
            <a:r>
              <a:rPr lang="de-AT" sz="2000" dirty="0"/>
              <a:t>Schmiede </a:t>
            </a:r>
            <a:r>
              <a:rPr lang="de-AT" sz="2000" dirty="0" smtClean="0"/>
              <a:t>errichtet</a:t>
            </a:r>
            <a:r>
              <a:rPr lang="de-AT" dirty="0" smtClean="0"/>
              <a:t> </a:t>
            </a:r>
            <a:endParaRPr lang="de-AT" sz="2000" dirty="0" smtClean="0"/>
          </a:p>
          <a:p>
            <a:r>
              <a:rPr lang="de-AT" sz="2000" dirty="0"/>
              <a:t>1456 </a:t>
            </a:r>
            <a:r>
              <a:rPr lang="de-AT" sz="2000" dirty="0" smtClean="0"/>
              <a:t>  2 </a:t>
            </a:r>
            <a:r>
              <a:rPr lang="de-AT" sz="2000" dirty="0"/>
              <a:t>weitere Eisenhämmer </a:t>
            </a:r>
            <a:endParaRPr lang="de-AT" sz="2000" dirty="0" smtClean="0"/>
          </a:p>
          <a:p>
            <a:r>
              <a:rPr lang="de-AT" sz="2000" dirty="0" err="1"/>
              <a:t>älterste</a:t>
            </a:r>
            <a:r>
              <a:rPr lang="de-AT" sz="2000" dirty="0"/>
              <a:t> Hammerwerk </a:t>
            </a:r>
            <a:r>
              <a:rPr lang="de-AT" sz="2000" dirty="0" smtClean="0"/>
              <a:t>westlich </a:t>
            </a:r>
            <a:r>
              <a:rPr lang="de-AT" sz="2000" dirty="0"/>
              <a:t>von Obdach </a:t>
            </a:r>
            <a:r>
              <a:rPr lang="de-AT" sz="2000" dirty="0" smtClean="0"/>
              <a:t>(</a:t>
            </a:r>
            <a:r>
              <a:rPr lang="de-AT" sz="2000" dirty="0"/>
              <a:t>1480 von den Türken </a:t>
            </a:r>
            <a:r>
              <a:rPr lang="de-AT" sz="2000" dirty="0" smtClean="0"/>
              <a:t>verbrannt)</a:t>
            </a:r>
          </a:p>
          <a:p>
            <a:r>
              <a:rPr lang="de-AT" sz="2000" dirty="0"/>
              <a:t>1556 waren </a:t>
            </a:r>
            <a:r>
              <a:rPr lang="de-AT" sz="2000" dirty="0" smtClean="0"/>
              <a:t>7 </a:t>
            </a:r>
            <a:r>
              <a:rPr lang="de-AT" sz="2000" dirty="0"/>
              <a:t>Eisenhämmer in Betrieb </a:t>
            </a:r>
            <a:endParaRPr lang="de-AT" sz="2000" dirty="0" smtClean="0"/>
          </a:p>
          <a:p>
            <a:r>
              <a:rPr lang="de-AT" sz="2000" dirty="0" smtClean="0"/>
              <a:t>um </a:t>
            </a:r>
            <a:r>
              <a:rPr lang="de-AT" sz="2000" dirty="0"/>
              <a:t>1870 arbeiteten noch </a:t>
            </a:r>
            <a:r>
              <a:rPr lang="de-AT" sz="2000" dirty="0" smtClean="0"/>
              <a:t>2 Sensenwerke &amp; 1 </a:t>
            </a:r>
            <a:r>
              <a:rPr lang="de-AT" sz="2000" dirty="0"/>
              <a:t>Huf- und </a:t>
            </a:r>
            <a:r>
              <a:rPr lang="de-AT" sz="2000" dirty="0" smtClean="0"/>
              <a:t>Hackenschmiede</a:t>
            </a:r>
          </a:p>
          <a:p>
            <a:endParaRPr lang="de-AT" sz="2000" dirty="0"/>
          </a:p>
          <a:p>
            <a:pPr marL="137160" indent="0">
              <a:buNone/>
            </a:pPr>
            <a:endParaRPr lang="de-AT" sz="2000" dirty="0" smtClean="0"/>
          </a:p>
          <a:p>
            <a:endParaRPr lang="de-AT" sz="2000" dirty="0"/>
          </a:p>
          <a:p>
            <a:endParaRPr lang="de-AT" sz="2000" dirty="0" smtClean="0"/>
          </a:p>
          <a:p>
            <a:pPr marL="137160" indent="0">
              <a:buNone/>
            </a:pPr>
            <a:r>
              <a:rPr lang="de-AT" sz="1000" dirty="0"/>
              <a:t>Hammerschmieden, </a:t>
            </a:r>
          </a:p>
          <a:p>
            <a:pPr marL="137160" indent="0">
              <a:buNone/>
            </a:pPr>
            <a:r>
              <a:rPr lang="de-AT" sz="1000" dirty="0"/>
              <a:t>http://austria-forum.org/af/Heimatlexikon/Schwanzh%C3%A4mmerschmied</a:t>
            </a:r>
            <a:endParaRPr lang="de-AT" sz="1000" dirty="0" smtClean="0"/>
          </a:p>
          <a:p>
            <a:endParaRPr lang="de-AT" sz="1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52143"/>
            <a:ext cx="3038836" cy="226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441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Industrie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de-AT" sz="2000" dirty="0"/>
              <a:t>1</a:t>
            </a:r>
            <a:r>
              <a:rPr lang="de-AT" sz="2000" dirty="0" smtClean="0"/>
              <a:t>965 Maschinenfabrik </a:t>
            </a:r>
            <a:r>
              <a:rPr lang="de-AT" sz="2000" dirty="0"/>
              <a:t>ALKO </a:t>
            </a:r>
            <a:r>
              <a:rPr lang="de-AT" sz="2000" dirty="0" smtClean="0"/>
              <a:t>250 Mitarbeiter</a:t>
            </a:r>
          </a:p>
          <a:p>
            <a:r>
              <a:rPr lang="de-AT" sz="2000" dirty="0" smtClean="0"/>
              <a:t>1982  HAGE Sondermaschinenbau </a:t>
            </a:r>
            <a:r>
              <a:rPr lang="de-AT" sz="2000" dirty="0"/>
              <a:t>GmbH &amp; Co. KG </a:t>
            </a:r>
            <a:r>
              <a:rPr lang="de-AT" sz="2000" dirty="0" smtClean="0"/>
              <a:t> 90 </a:t>
            </a:r>
            <a:r>
              <a:rPr lang="de-AT" sz="2000" dirty="0" err="1" smtClean="0"/>
              <a:t>Mitarb</a:t>
            </a:r>
            <a:r>
              <a:rPr lang="de-AT" sz="2000" dirty="0" smtClean="0"/>
              <a:t>.</a:t>
            </a:r>
          </a:p>
          <a:p>
            <a:pPr marL="137160" indent="0">
              <a:buNone/>
            </a:pPr>
            <a:endParaRPr lang="de-AT" sz="1000" dirty="0" smtClean="0"/>
          </a:p>
          <a:p>
            <a:pPr marL="137160" indent="0">
              <a:buNone/>
            </a:pPr>
            <a:endParaRPr lang="de-AT" sz="1000" dirty="0"/>
          </a:p>
          <a:p>
            <a:pPr marL="137160" indent="0">
              <a:buNone/>
            </a:pPr>
            <a:endParaRPr lang="de-AT" sz="1000" dirty="0" smtClean="0"/>
          </a:p>
          <a:p>
            <a:pPr marL="137160" indent="0">
              <a:buNone/>
            </a:pPr>
            <a:endParaRPr lang="de-AT" sz="1000" dirty="0"/>
          </a:p>
          <a:p>
            <a:pPr marL="137160" indent="0">
              <a:buNone/>
            </a:pPr>
            <a:endParaRPr lang="de-AT" sz="1000" dirty="0" smtClean="0"/>
          </a:p>
          <a:p>
            <a:pPr marL="137160" indent="0">
              <a:buNone/>
            </a:pPr>
            <a:endParaRPr lang="de-AT" sz="1000" dirty="0"/>
          </a:p>
          <a:p>
            <a:pPr marL="137160" indent="0">
              <a:buNone/>
            </a:pPr>
            <a:endParaRPr lang="de-AT" sz="1000" dirty="0" smtClean="0"/>
          </a:p>
          <a:p>
            <a:pPr marL="137160" indent="0">
              <a:buNone/>
            </a:pPr>
            <a:endParaRPr lang="de-AT" sz="1000" dirty="0"/>
          </a:p>
          <a:p>
            <a:pPr marL="137160" indent="0">
              <a:buNone/>
            </a:pPr>
            <a:endParaRPr lang="de-AT" sz="1000" dirty="0" smtClean="0"/>
          </a:p>
          <a:p>
            <a:pPr marL="137160" indent="0">
              <a:buNone/>
            </a:pPr>
            <a:endParaRPr lang="de-AT" sz="1000" dirty="0"/>
          </a:p>
          <a:p>
            <a:pPr marL="137160" indent="0">
              <a:buNone/>
            </a:pPr>
            <a:endParaRPr lang="de-AT" sz="1000" dirty="0" smtClean="0"/>
          </a:p>
          <a:p>
            <a:pPr marL="137160" indent="0">
              <a:buNone/>
            </a:pPr>
            <a:endParaRPr lang="de-AT" sz="1000" dirty="0"/>
          </a:p>
          <a:p>
            <a:pPr marL="137160" indent="0">
              <a:buNone/>
            </a:pPr>
            <a:endParaRPr lang="de-AT" sz="1000" dirty="0" smtClean="0"/>
          </a:p>
          <a:p>
            <a:pPr marL="137160" indent="0">
              <a:buNone/>
            </a:pPr>
            <a:endParaRPr lang="de-AT" sz="1000" dirty="0"/>
          </a:p>
          <a:p>
            <a:pPr marL="137160" indent="0">
              <a:buNone/>
            </a:pPr>
            <a:endParaRPr lang="de-AT" sz="1000" dirty="0" smtClean="0"/>
          </a:p>
          <a:p>
            <a:pPr marL="137160" indent="0">
              <a:buNone/>
            </a:pPr>
            <a:endParaRPr lang="de-AT" sz="1000" dirty="0"/>
          </a:p>
          <a:p>
            <a:pPr marL="137160" indent="0">
              <a:buNone/>
            </a:pPr>
            <a:endParaRPr lang="de-AT" sz="1000" dirty="0" smtClean="0"/>
          </a:p>
          <a:p>
            <a:pPr marL="137160" indent="0">
              <a:buNone/>
            </a:pPr>
            <a:endParaRPr lang="de-AT" sz="1000" dirty="0"/>
          </a:p>
          <a:p>
            <a:pPr marL="137160" indent="0">
              <a:buNone/>
            </a:pPr>
            <a:endParaRPr lang="de-AT" sz="1000" dirty="0" smtClean="0"/>
          </a:p>
          <a:p>
            <a:pPr marL="137160" indent="0">
              <a:buNone/>
            </a:pPr>
            <a:endParaRPr lang="de-AT" sz="1000" dirty="0"/>
          </a:p>
          <a:p>
            <a:pPr marL="137160" indent="0">
              <a:buNone/>
            </a:pPr>
            <a:endParaRPr lang="de-AT" sz="1000" dirty="0" smtClean="0"/>
          </a:p>
          <a:p>
            <a:pPr marL="137160" indent="0">
              <a:buNone/>
            </a:pPr>
            <a:endParaRPr lang="de-AT" sz="1000" dirty="0" smtClean="0"/>
          </a:p>
          <a:p>
            <a:pPr marL="137160" indent="0">
              <a:buNone/>
            </a:pPr>
            <a:r>
              <a:rPr lang="de-AT" sz="1000" dirty="0" smtClean="0"/>
              <a:t>Maschinenfabrik ALKO                                                                                                                                                         </a:t>
            </a:r>
            <a:r>
              <a:rPr lang="de-AT" sz="1000" dirty="0"/>
              <a:t>HAGE Sondermaschinen-bau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6" r="13702" b="11223"/>
          <a:stretch/>
        </p:blipFill>
        <p:spPr bwMode="auto">
          <a:xfrm>
            <a:off x="323528" y="3048000"/>
            <a:ext cx="4283105" cy="21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181337"/>
            <a:ext cx="39624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5903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0" dirty="0"/>
              <a:t>Firma BILLA 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AT" sz="2000" dirty="0"/>
          </a:p>
          <a:p>
            <a:r>
              <a:rPr lang="de-AT" sz="2000" dirty="0" smtClean="0"/>
              <a:t>Ansuchen neuer </a:t>
            </a:r>
            <a:r>
              <a:rPr lang="de-AT" sz="2000" dirty="0"/>
              <a:t>Standort außerhalb des </a:t>
            </a:r>
            <a:r>
              <a:rPr lang="de-AT" sz="2000" dirty="0" smtClean="0"/>
              <a:t>Ortskernes</a:t>
            </a:r>
          </a:p>
          <a:p>
            <a:r>
              <a:rPr lang="de-AT" sz="2000" dirty="0"/>
              <a:t>Debatte über die Zersiedelung </a:t>
            </a:r>
            <a:r>
              <a:rPr lang="de-AT" sz="2000" dirty="0" smtClean="0"/>
              <a:t>Obdachs</a:t>
            </a:r>
          </a:p>
          <a:p>
            <a:r>
              <a:rPr lang="de-AT" sz="2000" dirty="0"/>
              <a:t>„Rettet den </a:t>
            </a:r>
            <a:r>
              <a:rPr lang="de-AT" sz="2000" dirty="0" err="1" smtClean="0"/>
              <a:t>Markt“</a:t>
            </a:r>
            <a:r>
              <a:rPr lang="de-AT" sz="2000" dirty="0" err="1"/>
              <a:t>Initiative</a:t>
            </a:r>
            <a:r>
              <a:rPr lang="de-AT" sz="2000" dirty="0"/>
              <a:t> </a:t>
            </a:r>
          </a:p>
          <a:p>
            <a:r>
              <a:rPr lang="de-AT" sz="2000" dirty="0"/>
              <a:t>die Verarmung des geschäftlichen </a:t>
            </a:r>
            <a:r>
              <a:rPr lang="de-AT" sz="2000" dirty="0" smtClean="0"/>
              <a:t>Lebens </a:t>
            </a:r>
            <a:r>
              <a:rPr lang="de-AT" sz="2000" dirty="0"/>
              <a:t>im </a:t>
            </a:r>
            <a:r>
              <a:rPr lang="de-AT" sz="2000" dirty="0" smtClean="0"/>
              <a:t>Zentrum verhindern </a:t>
            </a:r>
            <a:endParaRPr lang="de-AT" sz="2000" dirty="0"/>
          </a:p>
        </p:txBody>
      </p:sp>
      <p:pic>
        <p:nvPicPr>
          <p:cNvPr id="7170" name="Picture 2" descr="http://images.schnapp.at/images/osm/map/16/35443/230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501008"/>
            <a:ext cx="31683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0748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Ananke">
  <a:themeElements>
    <a:clrScheme name="Anank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nank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nank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486</Words>
  <Application>Microsoft Office PowerPoint</Application>
  <PresentationFormat>Bildschirmpräsentation (4:3)</PresentationFormat>
  <Paragraphs>177</Paragraphs>
  <Slides>15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1_Ananke</vt:lpstr>
      <vt:lpstr>PowerPoint-Präsentation</vt:lpstr>
      <vt:lpstr>Anreise</vt:lpstr>
      <vt:lpstr>Anreise</vt:lpstr>
      <vt:lpstr>Verkehr</vt:lpstr>
      <vt:lpstr>Wirtschaft</vt:lpstr>
      <vt:lpstr>Geschichte</vt:lpstr>
      <vt:lpstr>Eisenhämmer Obdach</vt:lpstr>
      <vt:lpstr>Industrie</vt:lpstr>
      <vt:lpstr>Firma BILLA </vt:lpstr>
      <vt:lpstr>PowerPoint-Präsentation</vt:lpstr>
      <vt:lpstr>Halbherzige Lösungen haben keine Zukunft </vt:lpstr>
      <vt:lpstr>Obdach als Türöffner zur dritten Dimension</vt:lpstr>
      <vt:lpstr>Schädelknochen aus dem 3D-Drucker </vt:lpstr>
      <vt:lpstr>Initiative Kraft_Das Murtal</vt:lpstr>
      <vt:lpstr>Fazit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Max</dc:creator>
  <cp:lastModifiedBy>Max</cp:lastModifiedBy>
  <cp:revision>44</cp:revision>
  <dcterms:created xsi:type="dcterms:W3CDTF">2014-11-04T10:12:29Z</dcterms:created>
  <dcterms:modified xsi:type="dcterms:W3CDTF">2014-11-11T11:21:47Z</dcterms:modified>
</cp:coreProperties>
</file>