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6" r:id="rId2"/>
    <p:sldId id="307" r:id="rId3"/>
    <p:sldId id="303" r:id="rId4"/>
    <p:sldId id="310" r:id="rId5"/>
    <p:sldId id="312" r:id="rId6"/>
    <p:sldId id="309" r:id="rId7"/>
    <p:sldId id="332" r:id="rId8"/>
    <p:sldId id="329" r:id="rId9"/>
    <p:sldId id="314" r:id="rId10"/>
    <p:sldId id="315" r:id="rId11"/>
    <p:sldId id="318" r:id="rId12"/>
    <p:sldId id="316" r:id="rId13"/>
    <p:sldId id="319" r:id="rId14"/>
    <p:sldId id="328" r:id="rId15"/>
    <p:sldId id="327" r:id="rId16"/>
    <p:sldId id="317" r:id="rId17"/>
    <p:sldId id="320" r:id="rId18"/>
    <p:sldId id="321" r:id="rId19"/>
    <p:sldId id="322" r:id="rId20"/>
    <p:sldId id="305" r:id="rId21"/>
    <p:sldId id="323" r:id="rId22"/>
    <p:sldId id="324" r:id="rId23"/>
    <p:sldId id="325" r:id="rId24"/>
    <p:sldId id="326" r:id="rId25"/>
    <p:sldId id="333" r:id="rId26"/>
    <p:sldId id="306" r:id="rId27"/>
    <p:sldId id="304" r:id="rId28"/>
    <p:sldId id="264" r:id="rId29"/>
    <p:sldId id="334" r:id="rId30"/>
    <p:sldId id="330" r:id="rId31"/>
    <p:sldId id="331" r:id="rId32"/>
    <p:sldId id="297" r:id="rId33"/>
    <p:sldId id="296" r:id="rId3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3" orient="horz" pos="2160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A1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3" autoAdjust="0"/>
    <p:restoredTop sz="99313" autoAdjust="0"/>
  </p:normalViewPr>
  <p:slideViewPr>
    <p:cSldViewPr snapToGrid="0" snapToObjects="1" showGuides="1">
      <p:cViewPr>
        <p:scale>
          <a:sx n="150" d="100"/>
          <a:sy n="150" d="100"/>
        </p:scale>
        <p:origin x="-3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94312-25B9-4A64-A275-BC75777BEEDC}" type="datetimeFigureOut">
              <a:rPr lang="de-AT" smtClean="0"/>
              <a:t>01.10.17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F714F-FF7C-46DC-95E8-05F8343132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24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Lage von </a:t>
            </a:r>
            <a:r>
              <a:rPr lang="de-AT" dirty="0" err="1" smtClean="0"/>
              <a:t>unzmarkt</a:t>
            </a:r>
            <a:r>
              <a:rPr lang="de-AT" dirty="0" smtClean="0"/>
              <a:t> </a:t>
            </a:r>
            <a:r>
              <a:rPr lang="de-AT" dirty="0" err="1" smtClean="0"/>
              <a:t>frauenburg</a:t>
            </a:r>
            <a:r>
              <a:rPr lang="de-AT" dirty="0" smtClean="0"/>
              <a:t>, </a:t>
            </a:r>
            <a:r>
              <a:rPr lang="de-AT" dirty="0" err="1" smtClean="0"/>
              <a:t>ca</a:t>
            </a:r>
            <a:r>
              <a:rPr lang="de-AT" dirty="0" smtClean="0"/>
              <a:t> 1 </a:t>
            </a:r>
            <a:r>
              <a:rPr lang="de-AT" dirty="0" err="1" smtClean="0"/>
              <a:t>std</a:t>
            </a:r>
            <a:r>
              <a:rPr lang="de-AT" dirty="0" smtClean="0"/>
              <a:t> und 15 min. von </a:t>
            </a:r>
            <a:r>
              <a:rPr lang="de-AT" dirty="0" err="1" smtClean="0"/>
              <a:t>graz</a:t>
            </a:r>
            <a:r>
              <a:rPr lang="de-AT" dirty="0" smtClean="0"/>
              <a:t> entfernt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F714F-FF7C-46DC-95E8-05F834313238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105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F714F-FF7C-46DC-95E8-05F834313238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631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-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03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31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05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2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05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_W-Vorlage-Inhaltseite-Bil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12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85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17D24A-A47B-7040-BC3A-9B256C0534E8}" type="datetimeFigureOut">
              <a:rPr lang="de-DE" smtClean="0"/>
              <a:t>01.10.17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96E499-4E55-C841-AEF6-4C148005CB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36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5157788"/>
            <a:ext cx="8207375" cy="57467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66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emf"/><Relationship Id="rId12" Type="http://schemas.openxmlformats.org/officeDocument/2006/relationships/image" Target="../media/image2.emf"/><Relationship Id="rId13" Type="http://schemas.openxmlformats.org/officeDocument/2006/relationships/image" Target="../media/image3.emf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ild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ild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6421438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Bild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424613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Desktop\Wohnbau plus skript\0_Vorlagen\i_w-logo-neu-121031\i_w-name-links_grau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262461" y="6335867"/>
            <a:ext cx="2423764" cy="40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881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  <p:sldLayoutId id="2147483682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400" kern="1200" spc="5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000" kern="1200" spc="5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000" b="1" kern="1200" spc="50">
          <a:solidFill>
            <a:schemeClr val="tx1"/>
          </a:solidFill>
          <a:uFill>
            <a:solidFill>
              <a:srgbClr val="CF1C20"/>
            </a:solidFill>
          </a:uFill>
          <a:latin typeface="+mj-lt"/>
          <a:ea typeface="ＭＳ Ｐゴシック" charset="0"/>
          <a:cs typeface="+mn-cs"/>
        </a:defRPr>
      </a:lvl2pPr>
      <a:lvl3pPr algn="l" defTabSz="457200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000" kern="1200" spc="50">
          <a:solidFill>
            <a:srgbClr val="CF133F"/>
          </a:solidFill>
          <a:latin typeface="+mj-lt"/>
          <a:ea typeface="ＭＳ Ｐゴシック" charset="0"/>
          <a:cs typeface="+mn-cs"/>
        </a:defRPr>
      </a:lvl3pPr>
      <a:lvl4pPr algn="l" defTabSz="457200" rtl="0" eaLnBrk="1" fontAlgn="base" hangingPunct="1">
        <a:lnSpc>
          <a:spcPts val="2700"/>
        </a:lnSpc>
        <a:spcBef>
          <a:spcPct val="0"/>
        </a:spcBef>
        <a:spcAft>
          <a:spcPct val="0"/>
        </a:spcAft>
        <a:buFont typeface="Lucida Grande" charset="0"/>
        <a:defRPr sz="2000" u="sng" kern="1200" spc="50">
          <a:solidFill>
            <a:schemeClr val="tx1"/>
          </a:solidFill>
          <a:uFill>
            <a:solidFill>
              <a:srgbClr val="CF133F"/>
            </a:solidFill>
          </a:uFill>
          <a:latin typeface="+mj-lt"/>
          <a:ea typeface="ＭＳ Ｐゴシック" charset="0"/>
          <a:cs typeface="+mn-cs"/>
        </a:defRPr>
      </a:lvl4pPr>
      <a:lvl5pPr algn="l" defTabSz="457200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000" kern="1200" spc="50">
          <a:solidFill>
            <a:schemeClr val="tx1"/>
          </a:solidFill>
          <a:latin typeface="+mj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Piazza_d%E2%80%99Italia" TargetMode="External"/><Relationship Id="rId4" Type="http://schemas.openxmlformats.org/officeDocument/2006/relationships/hyperlink" Target="https://de.wikipedia.org/wiki/Giorgio_De_Chirico" TargetMode="External"/><Relationship Id="rId5" Type="http://schemas.openxmlformats.org/officeDocument/2006/relationships/hyperlink" Target="https://de.wikipedia.org/wiki/Paul_Friedrich_Posenenske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de.wikipedia.org/wiki/New_York_Time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anaa_nishizawa-sket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4761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64858" y="0"/>
            <a:ext cx="3607142" cy="4961682"/>
          </a:xfrm>
          <a:prstGeom prst="rect">
            <a:avLst/>
          </a:prstGeom>
          <a:solidFill>
            <a:srgbClr val="BB1A1F">
              <a:alpha val="8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aseline="30000" dirty="0" smtClean="0"/>
              <a:t>platz zum wohnen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73673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congressonacional-19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61" y="423348"/>
            <a:ext cx="6167078" cy="522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7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AAEAAQAAAAAAAAYiAAAAJDkyNDE5NWU0LTBiYjMtNGIzYS1hZThlLTMxOTJlNGFjNjhjY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6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172-030-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8" y="127000"/>
            <a:ext cx="8446043" cy="6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42654"/>
            <a:ext cx="8128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iazza-d-italia-19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" y="482281"/>
            <a:ext cx="7972339" cy="55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1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1194911"/>
            <a:ext cx="6400800" cy="1752600"/>
          </a:xfrm>
        </p:spPr>
        <p:txBody>
          <a:bodyPr/>
          <a:lstStyle/>
          <a:p>
            <a:r>
              <a:rPr lang="de-DE" dirty="0"/>
              <a:t>Nach Meinung der </a:t>
            </a:r>
            <a:r>
              <a:rPr lang="de-DE" dirty="0">
                <a:hlinkClick r:id="rId2" tooltip="New York Times"/>
              </a:rPr>
              <a:t>New York Times</a:t>
            </a:r>
            <a:r>
              <a:rPr lang="de-DE" dirty="0"/>
              <a:t> ist diese Fläche </a:t>
            </a:r>
            <a:r>
              <a:rPr lang="de-DE" i="1" dirty="0"/>
              <a:t>„...vielleicht der bedeutendste urbane Platz, den eine amerikanische Stadt in den letzten Jahren errichtet hat“</a:t>
            </a:r>
            <a:r>
              <a:rPr lang="de-DE" dirty="0"/>
              <a:t>.</a:t>
            </a:r>
            <a:r>
              <a:rPr lang="de-DE" baseline="30000" dirty="0">
                <a:hlinkClick r:id="rId3"/>
              </a:rPr>
              <a:t>[1]</a:t>
            </a:r>
            <a:r>
              <a:rPr lang="de-DE" dirty="0"/>
              <a:t> Interessant ist in diesem Zusammenhang der Hinweis auf das Gemälde „Piazza </a:t>
            </a:r>
            <a:r>
              <a:rPr lang="de-DE" dirty="0" err="1"/>
              <a:t>d'Italia</a:t>
            </a:r>
            <a:r>
              <a:rPr lang="de-DE" dirty="0"/>
              <a:t>“ von </a:t>
            </a:r>
            <a:r>
              <a:rPr lang="de-DE" dirty="0">
                <a:hlinkClick r:id="rId4" tooltip="Giorgio De Chirico"/>
              </a:rPr>
              <a:t>Giorgio De Chirico</a:t>
            </a:r>
            <a:r>
              <a:rPr lang="de-DE" dirty="0"/>
              <a:t>, zu dem der Platz in New Orleans verblüffende Ähnlichkeit aufweist.</a:t>
            </a:r>
          </a:p>
          <a:p>
            <a:r>
              <a:rPr lang="de-DE" dirty="0"/>
              <a:t>Der Funktionalist </a:t>
            </a:r>
            <a:r>
              <a:rPr lang="de-DE" dirty="0">
                <a:hlinkClick r:id="rId5" tooltip="Paul Friedrich Posenenske"/>
              </a:rPr>
              <a:t>Paul Friedrich Posenenske</a:t>
            </a:r>
            <a:r>
              <a:rPr lang="de-DE" dirty="0"/>
              <a:t> bezeichnete die Piazza </a:t>
            </a:r>
            <a:r>
              <a:rPr lang="de-DE" dirty="0" err="1"/>
              <a:t>d'Italia</a:t>
            </a:r>
            <a:r>
              <a:rPr lang="de-DE" dirty="0"/>
              <a:t> als </a:t>
            </a:r>
            <a:r>
              <a:rPr lang="de-DE" i="1" dirty="0"/>
              <a:t>„dahingepinkelten Barockverschnitt übelster Sorte“</a:t>
            </a:r>
            <a:r>
              <a:rPr lang="de-DE" dirty="0"/>
              <a:t>, der obendrein die Obszönität besitze, mit Kulissenschiebereien die Slumbewohner zu verhöhnen</a:t>
            </a:r>
            <a:r>
              <a:rPr lang="de-DE" baseline="30000" dirty="0">
                <a:hlinkClick r:id="rId3"/>
              </a:rPr>
              <a:t>[2]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55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001_zeillern-s-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537.01.pr,kienzer-micha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556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.gall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36" y="1068452"/>
            <a:ext cx="5805927" cy="43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9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50" y="1055828"/>
            <a:ext cx="5112499" cy="38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0201" y="2133600"/>
            <a:ext cx="8034866" cy="1752600"/>
          </a:xfrm>
        </p:spPr>
        <p:txBody>
          <a:bodyPr/>
          <a:lstStyle/>
          <a:p>
            <a:pPr algn="l"/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“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e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in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gut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organisiertes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h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aus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ist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wie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eine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s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tadt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anzulegen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mit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s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traßen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und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w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egen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, die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zwangsläufig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zu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p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lätzen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führen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,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welche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vom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v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erkehr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ausgeschaltet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sind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, so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daß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man auf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ihnen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ausruhen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Section-Medium"/>
                <a:cs typeface="Section-Medium"/>
              </a:rPr>
              <a:t>kann</a:t>
            </a:r>
            <a:r>
              <a:rPr lang="en-GB" sz="1400" dirty="0">
                <a:solidFill>
                  <a:srgbClr val="000000"/>
                </a:solidFill>
                <a:latin typeface="Section-Medium"/>
                <a:cs typeface="Section-Medium"/>
              </a:rPr>
              <a:t>.“ </a:t>
            </a:r>
            <a:r>
              <a:rPr lang="en-GB" sz="1400" dirty="0" err="1" smtClean="0">
                <a:solidFill>
                  <a:srgbClr val="000000"/>
                </a:solidFill>
                <a:latin typeface="Section-Medium"/>
                <a:cs typeface="Section-Medium"/>
              </a:rPr>
              <a:t>josef</a:t>
            </a:r>
            <a:r>
              <a:rPr lang="en-GB" sz="1400" dirty="0" smtClean="0">
                <a:solidFill>
                  <a:srgbClr val="000000"/>
                </a:solidFill>
                <a:latin typeface="Section-Medium"/>
                <a:cs typeface="Section-Medium"/>
              </a:rPr>
              <a:t> frank</a:t>
            </a:r>
            <a:endParaRPr lang="de-DE" sz="1400" dirty="0">
              <a:solidFill>
                <a:srgbClr val="000000"/>
              </a:solidFill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26518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CWQXnK1UwAAE7Kz.jpg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4" y="0"/>
            <a:ext cx="9316304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3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fsy_world_arch_ne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24" y="0"/>
            <a:ext cx="4145551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5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c0f79c837769e01b22b659dbd52349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4305300" cy="61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7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16636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9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586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 b="9314"/>
          <a:stretch/>
        </p:blipFill>
        <p:spPr>
          <a:xfrm>
            <a:off x="477685" y="0"/>
            <a:ext cx="8188629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9" y="0"/>
            <a:ext cx="8278141" cy="62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4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9634" y="2006009"/>
            <a:ext cx="7656716" cy="1752600"/>
          </a:xfrm>
        </p:spPr>
        <p:txBody>
          <a:bodyPr/>
          <a:lstStyle/>
          <a:p>
            <a:pPr algn="l"/>
            <a:r>
              <a:rPr lang="de-DE" sz="1400" dirty="0" smtClean="0">
                <a:solidFill>
                  <a:schemeClr val="tx1"/>
                </a:solidFill>
                <a:latin typeface="Section-Medium"/>
                <a:cs typeface="Section-Medium"/>
              </a:rPr>
              <a:t>„Wenn der Rand nicht funktioniert, wird der Raum nie lebendig.“ Christopher Alexander 1977</a:t>
            </a:r>
            <a:endParaRPr lang="de-DE" sz="1400" dirty="0">
              <a:solidFill>
                <a:schemeClr val="tx1"/>
              </a:solidFill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353768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66" y="689751"/>
            <a:ext cx="6198468" cy="48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1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01482" y="5882176"/>
            <a:ext cx="12971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100" dirty="0" err="1">
                <a:latin typeface="Section Medium"/>
              </a:rPr>
              <a:t>s</a:t>
            </a:r>
            <a:r>
              <a:rPr lang="de-AT" sz="1100" dirty="0" err="1" smtClean="0">
                <a:latin typeface="Section Medium"/>
              </a:rPr>
              <a:t>imon</a:t>
            </a:r>
            <a:r>
              <a:rPr lang="de-AT" sz="1100" dirty="0" smtClean="0">
                <a:latin typeface="Section Medium"/>
              </a:rPr>
              <a:t> </a:t>
            </a:r>
            <a:r>
              <a:rPr lang="de-AT" sz="1100" dirty="0" err="1" smtClean="0">
                <a:latin typeface="Section Medium"/>
              </a:rPr>
              <a:t>hafnerplatz</a:t>
            </a:r>
            <a:endParaRPr lang="de-AT" sz="1100" dirty="0">
              <a:latin typeface="Section Medium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61423" cy="62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1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anaa_nishizawa-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86825" cy="59912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6999" y="5947682"/>
            <a:ext cx="8783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Section-Medium"/>
                <a:cs typeface="Section-Medium"/>
              </a:rPr>
              <a:t>Centre</a:t>
            </a:r>
            <a:r>
              <a:rPr lang="de-DE" sz="1100" dirty="0">
                <a:latin typeface="Section-Medium"/>
                <a:cs typeface="Section-Medium"/>
              </a:rPr>
              <a:t>. Sketch </a:t>
            </a:r>
            <a:r>
              <a:rPr lang="de-DE" sz="1100" dirty="0" err="1">
                <a:latin typeface="Section-Medium"/>
                <a:cs typeface="Section-Medium"/>
              </a:rPr>
              <a:t>by</a:t>
            </a:r>
            <a:r>
              <a:rPr lang="de-DE" sz="1100" dirty="0">
                <a:latin typeface="Section-Medium"/>
                <a:cs typeface="Section-Medium"/>
              </a:rPr>
              <a:t> </a:t>
            </a:r>
            <a:r>
              <a:rPr lang="de-DE" sz="1100" dirty="0" err="1">
                <a:latin typeface="Section-Medium"/>
                <a:cs typeface="Section-Medium"/>
              </a:rPr>
              <a:t>Ryue</a:t>
            </a:r>
            <a:r>
              <a:rPr lang="de-DE" sz="1100" dirty="0">
                <a:latin typeface="Section-Medium"/>
                <a:cs typeface="Section-Medium"/>
              </a:rPr>
              <a:t> </a:t>
            </a:r>
            <a:r>
              <a:rPr lang="de-DE" sz="1100" dirty="0" err="1" smtClean="0">
                <a:latin typeface="Section-Medium"/>
                <a:cs typeface="Section-Medium"/>
              </a:rPr>
              <a:t>Nishizawa</a:t>
            </a:r>
            <a:r>
              <a:rPr lang="de-DE" sz="1100" dirty="0">
                <a:latin typeface="Section-Medium"/>
                <a:cs typeface="Section-Medium"/>
              </a:rPr>
              <a:t>,</a:t>
            </a:r>
            <a:r>
              <a:rPr lang="de-DE" sz="1100" dirty="0" smtClean="0">
                <a:latin typeface="Section-Medium"/>
                <a:cs typeface="Section-Medium"/>
              </a:rPr>
              <a:t> </a:t>
            </a:r>
            <a:r>
              <a:rPr lang="de-DE" sz="1100" dirty="0" err="1" smtClean="0">
                <a:latin typeface="Section-Medium"/>
                <a:cs typeface="Section-Medium"/>
              </a:rPr>
              <a:t>Sanaa</a:t>
            </a:r>
            <a:r>
              <a:rPr lang="de-DE" sz="1100" dirty="0" smtClean="0">
                <a:latin typeface="Section-Medium"/>
                <a:cs typeface="Section-Medium"/>
              </a:rPr>
              <a:t> 									                             </a:t>
            </a:r>
            <a:r>
              <a:rPr lang="de-DE" sz="1100" dirty="0" err="1" smtClean="0">
                <a:latin typeface="Section-Medium"/>
                <a:cs typeface="Section-Medium"/>
              </a:rPr>
              <a:t>entwurfsmethode</a:t>
            </a:r>
            <a:endParaRPr lang="de-DE" sz="1100" dirty="0"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393570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anaa_nishizawa-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86825" cy="59912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6999" y="5947682"/>
            <a:ext cx="8783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Section-Medium"/>
                <a:cs typeface="Section-Medium"/>
              </a:rPr>
              <a:t>c</a:t>
            </a:r>
            <a:r>
              <a:rPr lang="de-DE" sz="1100" dirty="0" err="1" smtClean="0">
                <a:latin typeface="Section-Medium"/>
                <a:cs typeface="Section-Medium"/>
              </a:rPr>
              <a:t>entre</a:t>
            </a:r>
            <a:r>
              <a:rPr lang="de-DE" sz="1100" dirty="0">
                <a:latin typeface="Section-Medium"/>
                <a:cs typeface="Section-Medium"/>
              </a:rPr>
              <a:t>. </a:t>
            </a:r>
            <a:r>
              <a:rPr lang="de-DE" sz="1100" dirty="0" err="1" smtClean="0">
                <a:latin typeface="Section-Medium"/>
                <a:cs typeface="Section-Medium"/>
              </a:rPr>
              <a:t>sketch</a:t>
            </a:r>
            <a:r>
              <a:rPr lang="de-DE" sz="1100" dirty="0" smtClean="0">
                <a:latin typeface="Section-Medium"/>
                <a:cs typeface="Section-Medium"/>
              </a:rPr>
              <a:t> </a:t>
            </a:r>
            <a:r>
              <a:rPr lang="de-DE" sz="1100" dirty="0" err="1">
                <a:latin typeface="Section-Medium"/>
                <a:cs typeface="Section-Medium"/>
              </a:rPr>
              <a:t>by</a:t>
            </a:r>
            <a:r>
              <a:rPr lang="de-DE" sz="1100" dirty="0">
                <a:latin typeface="Section-Medium"/>
                <a:cs typeface="Section-Medium"/>
              </a:rPr>
              <a:t> </a:t>
            </a:r>
            <a:r>
              <a:rPr lang="de-DE" sz="1100" dirty="0" err="1">
                <a:latin typeface="Section-Medium"/>
                <a:cs typeface="Section-Medium"/>
              </a:rPr>
              <a:t>r</a:t>
            </a:r>
            <a:r>
              <a:rPr lang="de-DE" sz="1100" dirty="0" err="1" smtClean="0">
                <a:latin typeface="Section-Medium"/>
                <a:cs typeface="Section-Medium"/>
              </a:rPr>
              <a:t>yue</a:t>
            </a:r>
            <a:r>
              <a:rPr lang="de-DE" sz="1100" dirty="0" smtClean="0">
                <a:latin typeface="Section-Medium"/>
                <a:cs typeface="Section-Medium"/>
              </a:rPr>
              <a:t> </a:t>
            </a:r>
            <a:r>
              <a:rPr lang="de-DE" sz="1100" dirty="0" err="1">
                <a:latin typeface="Section-Medium"/>
                <a:cs typeface="Section-Medium"/>
              </a:rPr>
              <a:t>n</a:t>
            </a:r>
            <a:r>
              <a:rPr lang="de-DE" sz="1100" dirty="0" err="1" smtClean="0">
                <a:latin typeface="Section-Medium"/>
                <a:cs typeface="Section-Medium"/>
              </a:rPr>
              <a:t>ishizawa</a:t>
            </a:r>
            <a:r>
              <a:rPr lang="de-DE" sz="1100" dirty="0">
                <a:latin typeface="Section-Medium"/>
                <a:cs typeface="Section-Medium"/>
              </a:rPr>
              <a:t>,</a:t>
            </a:r>
            <a:r>
              <a:rPr lang="de-DE" sz="1100" dirty="0" smtClean="0">
                <a:latin typeface="Section-Medium"/>
                <a:cs typeface="Section-Medium"/>
              </a:rPr>
              <a:t> </a:t>
            </a:r>
            <a:r>
              <a:rPr lang="de-DE" sz="1100" dirty="0" err="1" smtClean="0">
                <a:latin typeface="Section-Medium"/>
                <a:cs typeface="Section-Medium"/>
              </a:rPr>
              <a:t>sanaa</a:t>
            </a:r>
            <a:r>
              <a:rPr lang="de-DE" sz="1100" dirty="0" smtClean="0">
                <a:latin typeface="Section-Medium"/>
                <a:cs typeface="Section-Medium"/>
              </a:rPr>
              <a:t>,  </a:t>
            </a:r>
            <a:r>
              <a:rPr lang="de-DE" sz="1100" dirty="0" err="1" smtClean="0">
                <a:latin typeface="Section-Medium"/>
                <a:cs typeface="Section-Medium"/>
              </a:rPr>
              <a:t>raumanordnung</a:t>
            </a:r>
            <a:r>
              <a:rPr lang="de-DE" sz="1100" dirty="0" smtClean="0">
                <a:latin typeface="Section-Medium"/>
                <a:cs typeface="Section-Medium"/>
              </a:rPr>
              <a:t> </a:t>
            </a:r>
            <a:r>
              <a:rPr lang="de-DE" sz="1100" dirty="0">
                <a:latin typeface="Section-Medium"/>
                <a:cs typeface="Section-Medium"/>
              </a:rPr>
              <a:t>ohne </a:t>
            </a:r>
            <a:r>
              <a:rPr lang="de-DE" sz="1100" dirty="0" err="1" smtClean="0">
                <a:latin typeface="Section-Medium"/>
                <a:cs typeface="Section-Medium"/>
              </a:rPr>
              <a:t>hierarchie</a:t>
            </a:r>
            <a:endParaRPr lang="de-DE" sz="1100" dirty="0"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447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71615" y="101600"/>
            <a:ext cx="4299169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160322_wn_muir_chalk1_33x16_9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758"/>
            <a:ext cx="9144000" cy="443373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5195" y="5860803"/>
            <a:ext cx="4510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latin typeface="Section-Medium"/>
                <a:cs typeface="Section-Medium"/>
              </a:rPr>
              <a:t>bürgerbeteiligungsprozesse</a:t>
            </a:r>
            <a:endParaRPr lang="de-DE" sz="1200" dirty="0"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70032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8313" y="1178943"/>
            <a:ext cx="8547240" cy="393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 err="1">
                <a:latin typeface="Section Medium"/>
              </a:rPr>
              <a:t>a</a:t>
            </a:r>
            <a:r>
              <a:rPr lang="de-AT" sz="1400" dirty="0" err="1" smtClean="0">
                <a:latin typeface="Section Medium"/>
              </a:rPr>
              <a:t>ufgabenstellung</a:t>
            </a:r>
            <a:r>
              <a:rPr lang="de-AT" sz="1400" dirty="0" smtClean="0">
                <a:latin typeface="Section Medium"/>
              </a:rPr>
              <a:t>:</a:t>
            </a:r>
          </a:p>
          <a:p>
            <a:endParaRPr lang="de-AT" dirty="0">
              <a:latin typeface="Section Medium"/>
            </a:endParaRPr>
          </a:p>
          <a:p>
            <a:endParaRPr lang="de-AT" sz="1100" dirty="0" smtClean="0">
              <a:latin typeface="Section Medium"/>
            </a:endParaRPr>
          </a:p>
          <a:p>
            <a:endParaRPr lang="de-AT" sz="1100" dirty="0">
              <a:latin typeface="Section Medium"/>
            </a:endParaRPr>
          </a:p>
          <a:p>
            <a:r>
              <a:rPr lang="de-AT" sz="1100" dirty="0">
                <a:latin typeface="Section Medium"/>
              </a:rPr>
              <a:t>r</a:t>
            </a:r>
            <a:r>
              <a:rPr lang="de-AT" sz="1100" dirty="0" smtClean="0">
                <a:latin typeface="Section Medium"/>
              </a:rPr>
              <a:t>echerchieren zum </a:t>
            </a:r>
            <a:r>
              <a:rPr lang="de-AT" sz="1100" dirty="0" err="1" smtClean="0">
                <a:latin typeface="Section Medium"/>
              </a:rPr>
              <a:t>thema</a:t>
            </a:r>
            <a:r>
              <a:rPr lang="de-AT" sz="1100" dirty="0" smtClean="0">
                <a:latin typeface="Section Medium"/>
              </a:rPr>
              <a:t> </a:t>
            </a:r>
            <a:r>
              <a:rPr lang="de-AT" sz="1100" dirty="0" err="1" smtClean="0">
                <a:latin typeface="Section Medium"/>
              </a:rPr>
              <a:t>platzgestaltung</a:t>
            </a:r>
            <a:endParaRPr lang="de-AT" sz="1100" dirty="0" smtClean="0">
              <a:latin typeface="Section Medium"/>
            </a:endParaRPr>
          </a:p>
          <a:p>
            <a:endParaRPr lang="de-AT" sz="1100" dirty="0">
              <a:latin typeface="Section Medium"/>
            </a:endParaRPr>
          </a:p>
          <a:p>
            <a:r>
              <a:rPr lang="de-AT" sz="1100" dirty="0">
                <a:latin typeface="Section Medium"/>
              </a:rPr>
              <a:t>b</a:t>
            </a:r>
            <a:r>
              <a:rPr lang="de-AT" sz="1100" dirty="0" smtClean="0">
                <a:latin typeface="Section Medium"/>
              </a:rPr>
              <a:t>esichtigen und vergleichen von stadt-plätzen und </a:t>
            </a:r>
            <a:r>
              <a:rPr lang="de-AT" sz="1100" dirty="0" err="1" smtClean="0">
                <a:latin typeface="Section Medium"/>
              </a:rPr>
              <a:t>dorfplätzen</a:t>
            </a:r>
            <a:endParaRPr lang="de-AT" sz="1100" dirty="0" smtClean="0">
              <a:latin typeface="Section Medium"/>
            </a:endParaRPr>
          </a:p>
          <a:p>
            <a:endParaRPr lang="de-AT" sz="1100" dirty="0">
              <a:latin typeface="Section Medium"/>
            </a:endParaRPr>
          </a:p>
          <a:p>
            <a:r>
              <a:rPr lang="de-AT" sz="1100" dirty="0" err="1">
                <a:latin typeface="Section Medium"/>
              </a:rPr>
              <a:t>e</a:t>
            </a:r>
            <a:r>
              <a:rPr lang="de-AT" sz="1100" dirty="0" err="1" smtClean="0">
                <a:latin typeface="Section Medium"/>
              </a:rPr>
              <a:t>rkenntnisse</a:t>
            </a:r>
            <a:r>
              <a:rPr lang="de-AT" sz="1100" dirty="0" smtClean="0">
                <a:latin typeface="Section Medium"/>
              </a:rPr>
              <a:t>  an einem </a:t>
            </a:r>
            <a:r>
              <a:rPr lang="de-AT" sz="1100" dirty="0" err="1" smtClean="0">
                <a:latin typeface="Section Medium"/>
              </a:rPr>
              <a:t>exempel</a:t>
            </a:r>
            <a:r>
              <a:rPr lang="de-AT" sz="1100" dirty="0" smtClean="0">
                <a:latin typeface="Section Medium"/>
              </a:rPr>
              <a:t> kreativ anwenden: </a:t>
            </a:r>
            <a:r>
              <a:rPr lang="de-AT" sz="1100" dirty="0" err="1" smtClean="0">
                <a:latin typeface="Section Medium"/>
              </a:rPr>
              <a:t>raumgestaltung</a:t>
            </a:r>
            <a:r>
              <a:rPr lang="de-AT" sz="1100" dirty="0" smtClean="0">
                <a:latin typeface="Section Medium"/>
              </a:rPr>
              <a:t> plus </a:t>
            </a:r>
            <a:r>
              <a:rPr lang="de-AT" sz="1100" dirty="0" err="1" smtClean="0">
                <a:latin typeface="Section Medium"/>
              </a:rPr>
              <a:t>rand</a:t>
            </a:r>
            <a:r>
              <a:rPr lang="de-AT" sz="1100" dirty="0" smtClean="0">
                <a:latin typeface="Section Medium"/>
              </a:rPr>
              <a:t> (grenze, </a:t>
            </a:r>
            <a:r>
              <a:rPr lang="de-AT" sz="1100" dirty="0" err="1" smtClean="0">
                <a:latin typeface="Section Medium"/>
              </a:rPr>
              <a:t>filter</a:t>
            </a:r>
            <a:r>
              <a:rPr lang="de-AT" sz="1100" dirty="0" smtClean="0">
                <a:latin typeface="Section Medium"/>
              </a:rPr>
              <a:t>,...</a:t>
            </a:r>
            <a:r>
              <a:rPr lang="de-AT" sz="1100" dirty="0" err="1" smtClean="0">
                <a:latin typeface="Section Medium"/>
              </a:rPr>
              <a:t>norberg</a:t>
            </a:r>
            <a:r>
              <a:rPr lang="de-AT" sz="1100" dirty="0" smtClean="0">
                <a:latin typeface="Section Medium"/>
              </a:rPr>
              <a:t> </a:t>
            </a:r>
            <a:r>
              <a:rPr lang="de-AT" sz="1100" dirty="0" err="1" smtClean="0">
                <a:latin typeface="Section Medium"/>
              </a:rPr>
              <a:t>schulz</a:t>
            </a:r>
            <a:r>
              <a:rPr lang="de-AT" sz="1100" dirty="0" smtClean="0">
                <a:latin typeface="Section Medium"/>
              </a:rPr>
              <a:t>)</a:t>
            </a:r>
          </a:p>
          <a:p>
            <a:endParaRPr lang="de-AT" sz="1100" dirty="0">
              <a:latin typeface="Section Medium"/>
            </a:endParaRPr>
          </a:p>
          <a:p>
            <a:endParaRPr lang="de-AT" sz="1400" dirty="0" smtClean="0">
              <a:latin typeface="Section Medium"/>
            </a:endParaRPr>
          </a:p>
          <a:p>
            <a:r>
              <a:rPr lang="de-AT" sz="1400" dirty="0" smtClean="0">
                <a:latin typeface="Section Medium"/>
              </a:rPr>
              <a:t>ziel der </a:t>
            </a:r>
            <a:r>
              <a:rPr lang="de-AT" sz="1400" dirty="0" err="1" smtClean="0">
                <a:latin typeface="Section Medium"/>
              </a:rPr>
              <a:t>lehrveranstaltung</a:t>
            </a:r>
            <a:r>
              <a:rPr lang="de-AT" sz="1400" dirty="0" smtClean="0">
                <a:latin typeface="Section Medium"/>
              </a:rPr>
              <a:t>:</a:t>
            </a:r>
          </a:p>
          <a:p>
            <a:endParaRPr lang="de-AT" sz="1400" dirty="0" smtClean="0">
              <a:latin typeface="Section Medium"/>
            </a:endParaRPr>
          </a:p>
          <a:p>
            <a:r>
              <a:rPr lang="de-AT" sz="1100" dirty="0">
                <a:latin typeface="Section Medium"/>
              </a:rPr>
              <a:t>am ende des </a:t>
            </a:r>
            <a:r>
              <a:rPr lang="de-AT" sz="1100" dirty="0" err="1">
                <a:latin typeface="Section Medium"/>
              </a:rPr>
              <a:t>semesters</a:t>
            </a:r>
            <a:r>
              <a:rPr lang="de-AT" sz="1100" dirty="0">
                <a:latin typeface="Section Medium"/>
              </a:rPr>
              <a:t> soll jeder </a:t>
            </a:r>
            <a:r>
              <a:rPr lang="de-AT" sz="1100" dirty="0" err="1">
                <a:latin typeface="Section Medium"/>
              </a:rPr>
              <a:t>student</a:t>
            </a:r>
            <a:r>
              <a:rPr lang="de-AT" sz="1100" dirty="0">
                <a:latin typeface="Section Medium"/>
              </a:rPr>
              <a:t> </a:t>
            </a:r>
            <a:r>
              <a:rPr lang="de-AT" sz="1100" dirty="0" smtClean="0">
                <a:latin typeface="Section Medium"/>
              </a:rPr>
              <a:t>die </a:t>
            </a:r>
            <a:r>
              <a:rPr lang="de-AT" sz="1100" dirty="0" err="1" smtClean="0">
                <a:latin typeface="Section Medium"/>
              </a:rPr>
              <a:t>vielfalt</a:t>
            </a:r>
            <a:r>
              <a:rPr lang="de-AT" sz="1100" dirty="0" smtClean="0">
                <a:latin typeface="Section Medium"/>
              </a:rPr>
              <a:t> der </a:t>
            </a:r>
            <a:r>
              <a:rPr lang="de-AT" sz="1100" dirty="0" err="1" smtClean="0">
                <a:latin typeface="Section Medium"/>
              </a:rPr>
              <a:t>raumgestaltung</a:t>
            </a:r>
            <a:r>
              <a:rPr lang="de-AT" sz="1100" dirty="0" smtClean="0">
                <a:latin typeface="Section Medium"/>
              </a:rPr>
              <a:t> und des </a:t>
            </a:r>
            <a:r>
              <a:rPr lang="de-AT" sz="1100" dirty="0" err="1" smtClean="0">
                <a:latin typeface="Section Medium"/>
              </a:rPr>
              <a:t>wohnens</a:t>
            </a:r>
            <a:r>
              <a:rPr lang="de-AT" sz="1100" dirty="0" smtClean="0">
                <a:latin typeface="Section Medium"/>
              </a:rPr>
              <a:t>...</a:t>
            </a:r>
          </a:p>
          <a:p>
            <a:r>
              <a:rPr lang="de-AT" sz="1100" dirty="0" smtClean="0">
                <a:latin typeface="Section Medium"/>
              </a:rPr>
              <a:t>das </a:t>
            </a:r>
            <a:r>
              <a:rPr lang="de-AT" sz="1100" dirty="0" err="1" smtClean="0">
                <a:latin typeface="Section Medium"/>
              </a:rPr>
              <a:t>werkzeug</a:t>
            </a:r>
            <a:r>
              <a:rPr lang="de-AT" sz="1100" dirty="0" smtClean="0">
                <a:latin typeface="Section Medium"/>
              </a:rPr>
              <a:t> zur kreativen </a:t>
            </a:r>
            <a:r>
              <a:rPr lang="de-AT" sz="1100" dirty="0" err="1" smtClean="0">
                <a:latin typeface="Section Medium"/>
              </a:rPr>
              <a:t>platzgestaltung</a:t>
            </a:r>
            <a:r>
              <a:rPr lang="de-AT" sz="1100" dirty="0" smtClean="0">
                <a:latin typeface="Section Medium"/>
              </a:rPr>
              <a:t> besitzen. </a:t>
            </a:r>
          </a:p>
          <a:p>
            <a:endParaRPr lang="de-AT" sz="1100" dirty="0">
              <a:latin typeface="Section Medium"/>
            </a:endParaRPr>
          </a:p>
          <a:p>
            <a:endParaRPr lang="de-AT" sz="1100" dirty="0">
              <a:latin typeface="Section Medium"/>
            </a:endParaRPr>
          </a:p>
          <a:p>
            <a:endParaRPr lang="de-AT" sz="1100" dirty="0" smtClean="0">
              <a:latin typeface="Section Medium"/>
            </a:endParaRPr>
          </a:p>
          <a:p>
            <a:endParaRPr lang="de-AT" sz="1100" dirty="0" smtClean="0">
              <a:latin typeface="Section Medium"/>
            </a:endParaRPr>
          </a:p>
          <a:p>
            <a:endParaRPr lang="de-AT" sz="1100" dirty="0">
              <a:latin typeface="Section Medium"/>
            </a:endParaRPr>
          </a:p>
          <a:p>
            <a:endParaRPr lang="de-AT" sz="1100" dirty="0" smtClean="0">
              <a:latin typeface="Sectio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611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feld 1"/>
          <p:cNvSpPr txBox="1">
            <a:spLocks noChangeArrowheads="1"/>
          </p:cNvSpPr>
          <p:nvPr/>
        </p:nvSpPr>
        <p:spPr bwMode="auto">
          <a:xfrm>
            <a:off x="1041783" y="1298980"/>
            <a:ext cx="65434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100" dirty="0" err="1">
                <a:latin typeface="Section-Medium" charset="0"/>
              </a:rPr>
              <a:t>termine</a:t>
            </a:r>
            <a:endParaRPr lang="de-DE" sz="1100" dirty="0">
              <a:latin typeface="Section-Medium" charset="0"/>
            </a:endParaRPr>
          </a:p>
        </p:txBody>
      </p:sp>
      <p:sp>
        <p:nvSpPr>
          <p:cNvPr id="38914" name="Textfeld 1"/>
          <p:cNvSpPr txBox="1">
            <a:spLocks noChangeArrowheads="1"/>
          </p:cNvSpPr>
          <p:nvPr/>
        </p:nvSpPr>
        <p:spPr bwMode="auto">
          <a:xfrm>
            <a:off x="1041783" y="1182033"/>
            <a:ext cx="6626445" cy="359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 sz="2000" baseline="30000" dirty="0">
              <a:latin typeface="Section-Medium" charset="0"/>
            </a:endParaRPr>
          </a:p>
          <a:p>
            <a:r>
              <a:rPr lang="de-DE" sz="1600" baseline="30000" dirty="0" smtClean="0">
                <a:latin typeface="Section-Medium" charset="0"/>
              </a:rPr>
              <a:t>	</a:t>
            </a:r>
          </a:p>
          <a:p>
            <a:r>
              <a:rPr lang="de-DE" sz="1400" baseline="30000" dirty="0">
                <a:latin typeface="Section-Medium"/>
                <a:cs typeface="Section-Medium"/>
              </a:rPr>
              <a:t>		</a:t>
            </a:r>
          </a:p>
          <a:p>
            <a:r>
              <a:rPr lang="de-DE" sz="1100" baseline="30000" dirty="0" smtClean="0">
                <a:latin typeface="Section-Medium"/>
                <a:cs typeface="Section-Medium"/>
              </a:rPr>
              <a:t>	</a:t>
            </a:r>
          </a:p>
          <a:p>
            <a:r>
              <a:rPr lang="de-DE" sz="1200" baseline="30000" dirty="0" smtClean="0">
                <a:solidFill>
                  <a:srgbClr val="FF0000"/>
                </a:solidFill>
                <a:latin typeface="Section-Medium"/>
                <a:cs typeface="Section-Medium"/>
              </a:rPr>
              <a:t>beginn:			18.10. 2017   10:00 </a:t>
            </a:r>
            <a:r>
              <a:rPr lang="de-DE" sz="1200" baseline="30000" dirty="0">
                <a:solidFill>
                  <a:srgbClr val="FF0000"/>
                </a:solidFill>
                <a:latin typeface="Section-Medium"/>
                <a:cs typeface="Section-Medium"/>
              </a:rPr>
              <a:t>- </a:t>
            </a:r>
            <a:r>
              <a:rPr lang="de-DE" sz="1200" baseline="30000" dirty="0" smtClean="0">
                <a:solidFill>
                  <a:srgbClr val="FF0000"/>
                </a:solidFill>
                <a:latin typeface="Section-Medium"/>
                <a:cs typeface="Section-Medium"/>
              </a:rPr>
              <a:t> 14:00      			</a:t>
            </a:r>
            <a:r>
              <a:rPr lang="de-DE" sz="1200" baseline="30000" dirty="0" err="1" smtClean="0">
                <a:solidFill>
                  <a:srgbClr val="FF0000"/>
                </a:solidFill>
                <a:latin typeface="Section-Medium"/>
                <a:cs typeface="Section-Medium"/>
              </a:rPr>
              <a:t>einführung</a:t>
            </a:r>
            <a:r>
              <a:rPr lang="de-DE" sz="1200" baseline="30000" dirty="0" smtClean="0">
                <a:solidFill>
                  <a:srgbClr val="FF0000"/>
                </a:solidFill>
                <a:latin typeface="Section-Medium"/>
                <a:cs typeface="Section-Medium"/>
              </a:rPr>
              <a:t>   		</a:t>
            </a:r>
            <a:r>
              <a:rPr lang="de-DE" sz="1200" baseline="30000" dirty="0">
                <a:solidFill>
                  <a:srgbClr val="FF0000"/>
                </a:solidFill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solidFill>
                  <a:srgbClr val="FF0000"/>
                </a:solidFill>
                <a:latin typeface="Section-Medium"/>
                <a:cs typeface="Section-Medium"/>
              </a:rPr>
              <a:t>										</a:t>
            </a:r>
            <a:endParaRPr lang="de-DE" sz="1200" baseline="30000" dirty="0">
              <a:latin typeface="Section-Medium"/>
              <a:cs typeface="Section-Medium"/>
            </a:endParaRPr>
          </a:p>
          <a:p>
            <a:r>
              <a:rPr lang="de-DE" sz="1200" baseline="30000" dirty="0">
                <a:solidFill>
                  <a:srgbClr val="FF0000"/>
                </a:solidFill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solidFill>
                  <a:srgbClr val="FF0000"/>
                </a:solidFill>
                <a:latin typeface="Section-Medium"/>
                <a:cs typeface="Section-Medium"/>
              </a:rPr>
              <a:t>		</a:t>
            </a:r>
            <a:r>
              <a:rPr lang="de-DE" sz="1200" baseline="30000" dirty="0" smtClean="0">
                <a:latin typeface="Section-Medium"/>
                <a:cs typeface="Section-Medium"/>
              </a:rPr>
              <a:t>25.10. 2017</a:t>
            </a:r>
            <a:r>
              <a:rPr lang="de-DE" sz="1200" baseline="30000" dirty="0">
                <a:latin typeface="Section-Medium"/>
                <a:cs typeface="Section-Medium"/>
              </a:rPr>
              <a:t>	10:00 -  </a:t>
            </a:r>
            <a:r>
              <a:rPr lang="de-DE" sz="1200" baseline="30000" dirty="0" smtClean="0">
                <a:latin typeface="Section-Medium"/>
                <a:cs typeface="Section-Medium"/>
              </a:rPr>
              <a:t>14:00	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feldforschung</a:t>
            </a:r>
            <a:r>
              <a:rPr lang="de-DE" sz="1200" baseline="30000" dirty="0" smtClean="0">
                <a:latin typeface="Section-Medium"/>
                <a:cs typeface="Section-Medium"/>
              </a:rPr>
              <a:t>  und </a:t>
            </a:r>
            <a:r>
              <a:rPr lang="de-DE" sz="1200" baseline="30000" dirty="0">
                <a:latin typeface="Section-Medium"/>
                <a:cs typeface="Section-Medium"/>
              </a:rPr>
              <a:t>vergleiche</a:t>
            </a:r>
            <a:endParaRPr lang="de-DE" sz="1200" baseline="30000" dirty="0" smtClean="0">
              <a:latin typeface="Section-Medium"/>
              <a:cs typeface="Section-Medium"/>
            </a:endParaRPr>
          </a:p>
          <a:p>
            <a:r>
              <a:rPr lang="de-DE" sz="1200" baseline="30000" dirty="0"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latin typeface="Section-Medium"/>
                <a:cs typeface="Section-Medium"/>
              </a:rPr>
              <a:t>		</a:t>
            </a:r>
            <a:endParaRPr lang="de-DE" sz="1200" baseline="30000" dirty="0">
              <a:latin typeface="Section-Medium"/>
              <a:cs typeface="Section-Medium"/>
            </a:endParaRP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 </a:t>
            </a:r>
          </a:p>
          <a:p>
            <a:r>
              <a:rPr lang="de-DE" sz="1200" baseline="30000" dirty="0">
                <a:latin typeface="Section Medium"/>
                <a:cs typeface="Section-Medium"/>
              </a:rPr>
              <a:t>	</a:t>
            </a:r>
            <a:r>
              <a:rPr lang="de-DE" sz="1200" baseline="30000" dirty="0" smtClean="0">
                <a:latin typeface="Section Medium"/>
                <a:cs typeface="Section-Medium"/>
              </a:rPr>
              <a:t>		15.11. 2017	10:00 – 14:00			</a:t>
            </a:r>
            <a:r>
              <a:rPr lang="de-DE" sz="1200" baseline="30000" dirty="0" smtClean="0">
                <a:latin typeface="Section-Medium"/>
                <a:cs typeface="Section-Medium"/>
              </a:rPr>
              <a:t>	</a:t>
            </a:r>
            <a:r>
              <a:rPr lang="de-DE" sz="1200" baseline="30000" dirty="0" err="1">
                <a:latin typeface="Section-Medium"/>
                <a:cs typeface="Section-Medium"/>
              </a:rPr>
              <a:t>besichtigung</a:t>
            </a:r>
            <a:r>
              <a:rPr lang="de-DE" sz="1200" baseline="30000" dirty="0">
                <a:latin typeface="Section-Medium"/>
                <a:cs typeface="Section-Medium"/>
              </a:rPr>
              <a:t> von </a:t>
            </a:r>
            <a:r>
              <a:rPr lang="de-DE" sz="1200" baseline="30000" dirty="0" err="1">
                <a:latin typeface="Section-Medium"/>
                <a:cs typeface="Section-Medium"/>
              </a:rPr>
              <a:t>grazer</a:t>
            </a:r>
            <a:r>
              <a:rPr lang="de-DE" sz="1200" baseline="30000" dirty="0">
                <a:latin typeface="Section-Medium"/>
                <a:cs typeface="Section-Medium"/>
              </a:rPr>
              <a:t> </a:t>
            </a:r>
            <a:r>
              <a:rPr lang="de-DE" sz="1200" baseline="30000" dirty="0" smtClean="0">
                <a:latin typeface="Section-Medium"/>
                <a:cs typeface="Section-Medium"/>
              </a:rPr>
              <a:t>plätzen mit experten</a:t>
            </a:r>
            <a:endParaRPr lang="de-DE" sz="1200" baseline="30000" dirty="0">
              <a:latin typeface="Section-Medium"/>
              <a:cs typeface="Section-Medium"/>
            </a:endParaRP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	22.11.2017	10:00 – 14:00 			</a:t>
            </a:r>
            <a:r>
              <a:rPr lang="de-DE" sz="1200" baseline="30000" dirty="0" err="1">
                <a:latin typeface="Section Medium"/>
                <a:cs typeface="Section-Medium"/>
              </a:rPr>
              <a:t>präsentation</a:t>
            </a:r>
            <a:r>
              <a:rPr lang="de-DE" sz="1200" baseline="30000" dirty="0">
                <a:latin typeface="Section Medium"/>
                <a:cs typeface="Section-Medium"/>
              </a:rPr>
              <a:t> und </a:t>
            </a:r>
            <a:r>
              <a:rPr lang="de-DE" sz="1200" baseline="30000" dirty="0" err="1">
                <a:latin typeface="Section Medium"/>
                <a:cs typeface="Section-Medium"/>
              </a:rPr>
              <a:t>diskussion</a:t>
            </a:r>
            <a:r>
              <a:rPr lang="de-DE" sz="1200" dirty="0">
                <a:latin typeface="Section Medium"/>
                <a:cs typeface="Section-Medium"/>
              </a:rPr>
              <a:t> </a:t>
            </a:r>
            <a:endParaRPr lang="de-DE" sz="1200" baseline="30000" dirty="0" smtClean="0">
              <a:latin typeface="Section-Medium"/>
              <a:cs typeface="Section-Medium"/>
            </a:endParaRPr>
          </a:p>
          <a:p>
            <a:endParaRPr lang="de-DE" sz="1200" baseline="30000" dirty="0">
              <a:latin typeface="Section-Medium"/>
              <a:cs typeface="Section-Medium"/>
            </a:endParaRP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29.11.2017   	10:00 – 14:00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exkursion</a:t>
            </a:r>
            <a:r>
              <a:rPr lang="de-DE" sz="1200" baseline="30000" dirty="0" smtClean="0">
                <a:latin typeface="Section-Medium"/>
                <a:cs typeface="Section-Medium"/>
              </a:rPr>
              <a:t> zu 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dorfplatz</a:t>
            </a:r>
            <a:endParaRPr lang="de-DE" sz="1200" baseline="30000" dirty="0" smtClean="0">
              <a:latin typeface="Section-Medium"/>
              <a:cs typeface="Section-Medium"/>
            </a:endParaRPr>
          </a:p>
          <a:p>
            <a:r>
              <a:rPr lang="de-DE" sz="1200" baseline="30000" dirty="0"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latin typeface="Section-Medium"/>
                <a:cs typeface="Section-Medium"/>
              </a:rPr>
              <a:t>		06.12.2017	10:00 – 14:00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einzelbesprechungen</a:t>
            </a:r>
            <a:r>
              <a:rPr lang="de-DE" sz="1200" baseline="30000" dirty="0" smtClean="0">
                <a:latin typeface="Section-Medium"/>
                <a:cs typeface="Section-Medium"/>
              </a:rPr>
              <a:t> </a:t>
            </a:r>
            <a:r>
              <a:rPr lang="de-DE" sz="1200" baseline="30000" dirty="0">
                <a:latin typeface="Section-Medium"/>
                <a:cs typeface="Section-Medium"/>
              </a:rPr>
              <a:t>in</a:t>
            </a:r>
            <a:r>
              <a:rPr lang="de-DE" sz="1200" dirty="0">
                <a:latin typeface="Section-Medium"/>
                <a:cs typeface="Section-Medium"/>
              </a:rPr>
              <a:t> </a:t>
            </a:r>
            <a:r>
              <a:rPr lang="de-DE" sz="1200" baseline="30000" dirty="0">
                <a:latin typeface="Section-Medium"/>
                <a:cs typeface="Section-Medium"/>
              </a:rPr>
              <a:t>2-er gruppen</a:t>
            </a: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	13.12.2017	10:00 - 14:00 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zwischenpräsentation</a:t>
            </a:r>
            <a:r>
              <a:rPr lang="de-DE" sz="1200" baseline="30000" dirty="0" smtClean="0">
                <a:latin typeface="Section-Medium"/>
                <a:cs typeface="Section-Medium"/>
              </a:rPr>
              <a:t> </a:t>
            </a:r>
            <a:r>
              <a:rPr lang="de-DE" sz="1200" baseline="30000" dirty="0">
                <a:latin typeface="Section-Medium"/>
                <a:cs typeface="Section-Medium"/>
              </a:rPr>
              <a:t>mit </a:t>
            </a:r>
            <a:r>
              <a:rPr lang="de-DE" sz="1200" baseline="30000" dirty="0" err="1">
                <a:latin typeface="Section-Medium"/>
                <a:cs typeface="Section-Medium"/>
              </a:rPr>
              <a:t>gastkritikern</a:t>
            </a:r>
            <a:endParaRPr lang="de-DE" sz="1200" baseline="30000" dirty="0">
              <a:latin typeface="Section-Medium"/>
              <a:cs typeface="Section-Medium"/>
            </a:endParaRP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								</a:t>
            </a:r>
            <a:r>
              <a:rPr lang="de-DE" sz="1200" baseline="30000" dirty="0"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latin typeface="Section-Medium"/>
                <a:cs typeface="Section-Medium"/>
              </a:rPr>
              <a:t>		 	 </a:t>
            </a:r>
            <a:endParaRPr lang="de-DE" sz="1200" baseline="30000" dirty="0">
              <a:latin typeface="Section-Medium"/>
              <a:cs typeface="Section-Medium"/>
            </a:endParaRP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10.01.2018	10:00 - 14:00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einzelbesprechungen</a:t>
            </a:r>
            <a:r>
              <a:rPr lang="de-DE" sz="1200" baseline="30000" dirty="0" smtClean="0">
                <a:latin typeface="Section-Medium"/>
                <a:cs typeface="Section-Medium"/>
              </a:rPr>
              <a:t> </a:t>
            </a:r>
            <a:r>
              <a:rPr lang="de-DE" sz="1200" baseline="30000" dirty="0">
                <a:latin typeface="Section-Medium"/>
                <a:cs typeface="Section-Medium"/>
              </a:rPr>
              <a:t>in</a:t>
            </a:r>
            <a:r>
              <a:rPr lang="de-DE" sz="1200" dirty="0">
                <a:latin typeface="Section-Medium"/>
                <a:cs typeface="Section-Medium"/>
              </a:rPr>
              <a:t> </a:t>
            </a:r>
            <a:r>
              <a:rPr lang="de-DE" sz="1200" baseline="30000" dirty="0">
                <a:latin typeface="Section-Medium"/>
                <a:cs typeface="Section-Medium"/>
              </a:rPr>
              <a:t>2-er gruppen</a:t>
            </a: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	17.01.2017	10:00 - 14:00	</a:t>
            </a:r>
            <a:r>
              <a:rPr lang="is-IS" sz="1200" baseline="30000" dirty="0">
                <a:latin typeface="Section-Medium"/>
                <a:cs typeface="Section-Medium"/>
              </a:rPr>
              <a:t>			</a:t>
            </a:r>
            <a:endParaRPr lang="is-IS" sz="1200" baseline="30000" dirty="0" smtClean="0">
              <a:latin typeface="Section-Medium"/>
              <a:cs typeface="Section-Medium"/>
            </a:endParaRPr>
          </a:p>
          <a:p>
            <a:r>
              <a:rPr lang="is-IS" sz="1200" baseline="30000" dirty="0">
                <a:latin typeface="Section-Medium"/>
                <a:cs typeface="Section-Medium"/>
              </a:rPr>
              <a:t>	</a:t>
            </a:r>
            <a:r>
              <a:rPr lang="is-IS" sz="1200" baseline="30000" dirty="0" smtClean="0">
                <a:latin typeface="Section-Medium"/>
                <a:cs typeface="Section-Medium"/>
              </a:rPr>
              <a:t>		24.01.2017</a:t>
            </a:r>
            <a:r>
              <a:rPr lang="de-DE" sz="1200" dirty="0" smtClean="0"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latin typeface="Section-Medium"/>
                <a:cs typeface="Section-Medium"/>
              </a:rPr>
              <a:t>10:00 - 14:00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endpräsentation</a:t>
            </a:r>
            <a:endParaRPr lang="de-DE" sz="1200" baseline="30000" dirty="0" smtClean="0">
              <a:latin typeface="Section-Medium"/>
              <a:cs typeface="Section-Medium"/>
            </a:endParaRPr>
          </a:p>
          <a:p>
            <a:r>
              <a:rPr lang="de-DE" sz="1200" baseline="30000" dirty="0">
                <a:latin typeface="Section-Medium"/>
                <a:cs typeface="Section-Medium"/>
              </a:rPr>
              <a:t>	</a:t>
            </a:r>
            <a:r>
              <a:rPr lang="de-DE" sz="1200" baseline="30000" dirty="0" smtClean="0">
                <a:latin typeface="Section-Medium"/>
                <a:cs typeface="Section-Medium"/>
              </a:rPr>
              <a:t>		31.01.2017	10:00 – 14:00             			</a:t>
            </a:r>
            <a:r>
              <a:rPr lang="de-DE" sz="1200" baseline="30000" dirty="0" err="1" smtClean="0">
                <a:latin typeface="Section-Medium"/>
                <a:cs typeface="Section-Medium"/>
              </a:rPr>
              <a:t>abgabe</a:t>
            </a:r>
            <a:endParaRPr lang="de-DE" sz="1200" baseline="30000" dirty="0">
              <a:latin typeface="Section-Medium"/>
              <a:cs typeface="Section-Medium"/>
            </a:endParaRPr>
          </a:p>
          <a:p>
            <a:endParaRPr lang="de-DE" sz="1200" baseline="30000" dirty="0" smtClean="0">
              <a:latin typeface="Section-Medium"/>
              <a:cs typeface="Section-Medium"/>
            </a:endParaRPr>
          </a:p>
          <a:p>
            <a:r>
              <a:rPr lang="de-DE" sz="1200" baseline="30000" dirty="0" smtClean="0">
                <a:latin typeface="Section-Medium"/>
                <a:cs typeface="Section-Medium"/>
              </a:rPr>
              <a:t>		</a:t>
            </a:r>
          </a:p>
          <a:p>
            <a:endParaRPr lang="de-DE" sz="1400" baseline="30000" dirty="0">
              <a:latin typeface="Section-Medium"/>
              <a:cs typeface="Section-Medium"/>
            </a:endParaRPr>
          </a:p>
          <a:p>
            <a:endParaRPr lang="de-DE" sz="1400" baseline="30000" dirty="0"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074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otoliaComp_118965802_MD0onjtabiWHWZ3hudloOrhlhF7QgZft_W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4" y="248416"/>
            <a:ext cx="8188494" cy="568281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7830" y="5945657"/>
            <a:ext cx="8259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>
                <a:latin typeface="Section-Medium"/>
                <a:cs typeface="Section-Medium"/>
              </a:rPr>
              <a:t>forum</a:t>
            </a:r>
            <a:r>
              <a:rPr lang="de-DE" sz="1000" dirty="0" smtClean="0">
                <a:latin typeface="Section-Medium"/>
                <a:cs typeface="Section-Medium"/>
              </a:rPr>
              <a:t> </a:t>
            </a:r>
            <a:r>
              <a:rPr lang="de-DE" sz="1000" dirty="0" err="1" smtClean="0">
                <a:latin typeface="Section-Medium"/>
                <a:cs typeface="Section-Medium"/>
              </a:rPr>
              <a:t>romanum</a:t>
            </a:r>
            <a:r>
              <a:rPr lang="de-DE" sz="1000" dirty="0" smtClean="0">
                <a:latin typeface="Section-Medium"/>
                <a:cs typeface="Section-Medium"/>
              </a:rPr>
              <a:t>:  wirtschaftliches politisches soziales </a:t>
            </a:r>
            <a:r>
              <a:rPr lang="de-DE" sz="1000" dirty="0" err="1" smtClean="0">
                <a:latin typeface="Section-Medium"/>
                <a:cs typeface="Section-Medium"/>
              </a:rPr>
              <a:t>zentrum</a:t>
            </a:r>
            <a:r>
              <a:rPr lang="de-DE" sz="1000" dirty="0" smtClean="0">
                <a:latin typeface="Section-Medium"/>
                <a:cs typeface="Section-Medium"/>
              </a:rPr>
              <a:t>, wladik83</a:t>
            </a:r>
            <a:endParaRPr lang="de-DE" sz="1000" dirty="0">
              <a:latin typeface="Section-Medium"/>
              <a:cs typeface="Section-Medium"/>
            </a:endParaRPr>
          </a:p>
        </p:txBody>
      </p:sp>
    </p:spTree>
    <p:extLst>
      <p:ext uri="{BB962C8B-B14F-4D97-AF65-F5344CB8AC3E}">
        <p14:creationId xmlns:p14="http://schemas.microsoft.com/office/powerpoint/2010/main" val="6830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arock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9173" y="1982957"/>
            <a:ext cx="3703320" cy="2167128"/>
          </a:xfrm>
          <a:prstGeom prst="rect">
            <a:avLst/>
          </a:prstGeom>
        </p:spPr>
      </p:pic>
      <p:pic>
        <p:nvPicPr>
          <p:cNvPr id="5" name="Bild 4" descr="800-vat-abb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3" y="1132265"/>
            <a:ext cx="6238502" cy="393248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64671" y="5785757"/>
            <a:ext cx="4044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 err="1">
                <a:latin typeface="Section Medium"/>
              </a:rPr>
              <a:t>p</a:t>
            </a:r>
            <a:r>
              <a:rPr lang="de-AT" sz="1100" dirty="0" err="1" smtClean="0">
                <a:latin typeface="Section Medium"/>
              </a:rPr>
              <a:t>etersplatz</a:t>
            </a:r>
            <a:r>
              <a:rPr lang="de-AT" sz="1100" dirty="0" smtClean="0">
                <a:latin typeface="Section Medium"/>
              </a:rPr>
              <a:t> in </a:t>
            </a:r>
            <a:r>
              <a:rPr lang="de-AT" sz="1100" dirty="0" err="1" smtClean="0">
                <a:latin typeface="Section Medium"/>
              </a:rPr>
              <a:t>rom</a:t>
            </a:r>
            <a:r>
              <a:rPr lang="de-AT" sz="1100" dirty="0" smtClean="0">
                <a:latin typeface="Section Medium"/>
              </a:rPr>
              <a:t> mit </a:t>
            </a:r>
            <a:r>
              <a:rPr lang="de-AT" sz="1100" dirty="0" err="1" smtClean="0">
                <a:latin typeface="Section Medium"/>
              </a:rPr>
              <a:t>kolonnaden</a:t>
            </a:r>
            <a:r>
              <a:rPr lang="de-AT" sz="1100" dirty="0" smtClean="0">
                <a:latin typeface="Section Medium"/>
              </a:rPr>
              <a:t> von </a:t>
            </a:r>
            <a:r>
              <a:rPr lang="de-AT" sz="1100" dirty="0" err="1" smtClean="0">
                <a:latin typeface="Section Medium"/>
              </a:rPr>
              <a:t>gian</a:t>
            </a:r>
            <a:r>
              <a:rPr lang="de-AT" sz="1100" dirty="0" smtClean="0">
                <a:latin typeface="Section Medium"/>
              </a:rPr>
              <a:t> </a:t>
            </a:r>
            <a:r>
              <a:rPr lang="de-AT" sz="1100" dirty="0" err="1" smtClean="0">
                <a:latin typeface="Section Medium"/>
              </a:rPr>
              <a:t>lorenzo</a:t>
            </a:r>
            <a:r>
              <a:rPr lang="de-AT" sz="1100" dirty="0" smtClean="0">
                <a:latin typeface="Section Medium"/>
              </a:rPr>
              <a:t> </a:t>
            </a:r>
            <a:r>
              <a:rPr lang="de-AT" sz="1100" dirty="0" err="1" smtClean="0">
                <a:latin typeface="Section Medium"/>
              </a:rPr>
              <a:t>bernini</a:t>
            </a:r>
            <a:r>
              <a:rPr lang="de-AT" sz="1100" dirty="0" smtClean="0">
                <a:latin typeface="Section Medium"/>
              </a:rPr>
              <a:t> 17.jh.</a:t>
            </a:r>
            <a:endParaRPr lang="de-AT" sz="1100" dirty="0">
              <a:latin typeface="Sectio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1905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marktplatzinluebe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7884247" cy="59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37328" y="1330525"/>
            <a:ext cx="55131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Raumgestaltungselemente fix oder temporär</a:t>
            </a:r>
          </a:p>
          <a:p>
            <a:endParaRPr lang="de-DE" dirty="0"/>
          </a:p>
          <a:p>
            <a:r>
              <a:rPr lang="de-DE" dirty="0" smtClean="0"/>
              <a:t>Raumbegrenzung</a:t>
            </a:r>
          </a:p>
          <a:p>
            <a:r>
              <a:rPr lang="de-DE" dirty="0" smtClean="0"/>
              <a:t>Raumaufteilung</a:t>
            </a:r>
          </a:p>
          <a:p>
            <a:endParaRPr lang="de-DE" dirty="0" smtClean="0"/>
          </a:p>
          <a:p>
            <a:r>
              <a:rPr lang="de-DE" dirty="0" smtClean="0"/>
              <a:t>Bodenbeschaffenheit</a:t>
            </a:r>
          </a:p>
          <a:p>
            <a:r>
              <a:rPr lang="de-DE" dirty="0" smtClean="0"/>
              <a:t>Wege</a:t>
            </a:r>
          </a:p>
          <a:p>
            <a:r>
              <a:rPr lang="de-DE" dirty="0" smtClean="0"/>
              <a:t>Installationen</a:t>
            </a:r>
          </a:p>
          <a:p>
            <a:r>
              <a:rPr lang="de-DE" dirty="0" smtClean="0"/>
              <a:t>Möblierung</a:t>
            </a:r>
          </a:p>
          <a:p>
            <a:r>
              <a:rPr lang="de-DE" dirty="0" smtClean="0"/>
              <a:t>Begrünung</a:t>
            </a:r>
          </a:p>
          <a:p>
            <a:r>
              <a:rPr lang="de-DE" dirty="0" smtClean="0"/>
              <a:t>Beleuchtung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90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120720_Niemeyer_Brasilia_01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55" y="316053"/>
            <a:ext cx="6441689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o_wb">
  <a:themeElements>
    <a:clrScheme name="Benutzerdefiniert 1">
      <a:dk1>
        <a:sysClr val="windowText" lastClr="000000"/>
      </a:dk1>
      <a:lt1>
        <a:sysClr val="window" lastClr="FFFFFF"/>
      </a:lt1>
      <a:dk2>
        <a:srgbClr val="505150"/>
      </a:dk2>
      <a:lt2>
        <a:srgbClr val="A5A6A5"/>
      </a:lt2>
      <a:accent1>
        <a:srgbClr val="777877"/>
      </a:accent1>
      <a:accent2>
        <a:srgbClr val="CF1C20"/>
      </a:accent2>
      <a:accent3>
        <a:srgbClr val="FD0000"/>
      </a:accent3>
      <a:accent4>
        <a:srgbClr val="141313"/>
      </a:accent4>
      <a:accent5>
        <a:srgbClr val="FFFFFF"/>
      </a:accent5>
      <a:accent6>
        <a:srgbClr val="FFFFFF"/>
      </a:accent6>
      <a:hlink>
        <a:srgbClr val="0000FF"/>
      </a:hlink>
      <a:folHlink>
        <a:srgbClr val="600D13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Macintosh PowerPoint</Application>
  <PresentationFormat>Bildschirmpräsentation (4:3)</PresentationFormat>
  <Paragraphs>68</Paragraphs>
  <Slides>33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vo_wb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wb i</dc:creator>
  <cp:keywords/>
  <dc:description/>
  <cp:lastModifiedBy>Marlis Nograsek</cp:lastModifiedBy>
  <cp:revision>74</cp:revision>
  <dcterms:created xsi:type="dcterms:W3CDTF">2012-11-22T14:42:33Z</dcterms:created>
  <dcterms:modified xsi:type="dcterms:W3CDTF">2017-10-01T18:12:44Z</dcterms:modified>
  <cp:category/>
</cp:coreProperties>
</file>