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5" r:id="rId2"/>
    <p:sldId id="266" r:id="rId3"/>
    <p:sldId id="268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12938125" cy="7315200"/>
  <p:notesSz cx="7099300" cy="10234613"/>
  <p:defaultTextStyle>
    <a:defPPr>
      <a:defRPr lang="de-DE"/>
    </a:defPPr>
    <a:lvl1pPr marL="0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8081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96162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44243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92324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40405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88486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36567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84648" algn="l" defTabSz="64808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04">
          <p15:clr>
            <a:srgbClr val="A4A3A4"/>
          </p15:clr>
        </p15:guide>
        <p15:guide id="4" pos="4075">
          <p15:clr>
            <a:srgbClr val="A4A3A4"/>
          </p15:clr>
        </p15:guide>
        <p15:guide id="5" pos="2374" userDrawn="1">
          <p15:clr>
            <a:srgbClr val="A4A3A4"/>
          </p15:clr>
        </p15:guide>
        <p15:guide id="6" pos="5799" userDrawn="1">
          <p15:clr>
            <a:srgbClr val="A4A3A4"/>
          </p15:clr>
        </p15:guide>
        <p15:guide id="7" pos="378" userDrawn="1">
          <p15:clr>
            <a:srgbClr val="A4A3A4"/>
          </p15:clr>
        </p15:guide>
        <p15:guide id="8" orient="horz" pos="4209" userDrawn="1">
          <p15:clr>
            <a:srgbClr val="A4A3A4"/>
          </p15:clr>
        </p15:guide>
        <p15:guide id="9" orient="horz" pos="399" userDrawn="1">
          <p15:clr>
            <a:srgbClr val="A4A3A4"/>
          </p15:clr>
        </p15:guide>
        <p15:guide id="10" orient="horz" pos="671" userDrawn="1">
          <p15:clr>
            <a:srgbClr val="A4A3A4"/>
          </p15:clr>
        </p15:guide>
        <p15:guide id="11" pos="64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00FF"/>
    <a:srgbClr val="F70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60" y="48"/>
      </p:cViewPr>
      <p:guideLst>
        <p:guide orient="horz" pos="1620"/>
        <p:guide pos="2880"/>
        <p:guide orient="horz" pos="2304"/>
        <p:guide pos="4075"/>
        <p:guide pos="2374"/>
        <p:guide pos="5799"/>
        <p:guide pos="378"/>
        <p:guide orient="horz" pos="4209"/>
        <p:guide orient="horz" pos="399"/>
        <p:guide orient="horz" pos="671"/>
        <p:guide pos="641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D5DD7C8-0372-D144-BA93-141549E19476}" type="datetimeFigureOut">
              <a:rPr lang="de-DE" smtClean="0"/>
              <a:t>02.06.2026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50C9E9C-1806-3D45-8625-F0002340C4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726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288FD1B-4624-A54C-89F3-AAE25A789C02}" type="datetimeFigureOut">
              <a:rPr lang="de-DE" smtClean="0"/>
              <a:t>02.06.2026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57163" y="768350"/>
            <a:ext cx="67849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DACABA8-235B-9747-A3D2-12573A6AFA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0684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8081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6162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4243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92324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40405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88486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36567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84648" algn="l" defTabSz="64808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1" y="6707200"/>
            <a:ext cx="761591" cy="614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616" tIns="64808" rIns="129616" bIns="64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80512" y="6839321"/>
            <a:ext cx="10521108" cy="28452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AT" dirty="0"/>
              <a:t>Klicken und Webadresse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6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  <p15:guide id="2" pos="40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304099" y="6068288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Datum wie Fußzeilentext zentral eingeben 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62365" y="5715596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Fußzeilentext im Menüpunkt „Kopf- und Fußzeile“ eingeben und für alle Folien übernehmen  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80588" y="97280"/>
            <a:ext cx="10187500" cy="409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B5048A7-2E2E-9581-A8FC-7B61CCBE11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699" y="6707200"/>
            <a:ext cx="838521" cy="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8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304099" y="6068288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Datum wie Fußzeilentext zentral eingeben 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62365" y="5715596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Fußzeilentext im Menüpunkt „Kopf- und Fußzeile“ eingeben und für alle Folien übernehmen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80588" y="97280"/>
            <a:ext cx="10187500" cy="409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B5048A7-2E2E-9581-A8FC-7B61CCBE11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699" y="6707200"/>
            <a:ext cx="838521" cy="7168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8A70BD3-46AA-7E8E-3F17-250BD6952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715" y="6760446"/>
            <a:ext cx="607006" cy="518892"/>
          </a:xfrm>
          <a:prstGeom prst="rect">
            <a:avLst/>
          </a:prstGeom>
        </p:spPr>
      </p:pic>
      <p:pic>
        <p:nvPicPr>
          <p:cNvPr id="16" name="Grafik 15" descr="Ein Bild, das Text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C0377977-A5B0-89CA-EAFF-49FD90602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6881" y="6795359"/>
            <a:ext cx="1192732" cy="43899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010BB1F-1FF1-227D-E020-948DD3081F5A}"/>
              </a:ext>
            </a:extLst>
          </p:cNvPr>
          <p:cNvSpPr txBox="1"/>
          <p:nvPr userDrawn="1"/>
        </p:nvSpPr>
        <p:spPr>
          <a:xfrm>
            <a:off x="6603111" y="6776709"/>
            <a:ext cx="32550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noProof="0" dirty="0"/>
              <a:t>Viktor Kaufmann (TU Graz) &amp; Andreas Kellerer-</a:t>
            </a:r>
            <a:r>
              <a:rPr lang="en-US" sz="800" noProof="0" dirty="0" err="1"/>
              <a:t>Pirklbauer</a:t>
            </a:r>
            <a:r>
              <a:rPr lang="en-US" sz="800" noProof="0" dirty="0"/>
              <a:t> (UNI Graz)</a:t>
            </a:r>
            <a:br>
              <a:rPr lang="en-US" sz="800" noProof="0" dirty="0"/>
            </a:br>
            <a:r>
              <a:rPr lang="en-US" sz="800" noProof="0" dirty="0" err="1"/>
              <a:t>Gössnitzkees</a:t>
            </a:r>
            <a:r>
              <a:rPr lang="en-US" sz="800" noProof="0" dirty="0"/>
              <a:t> (Schober Group, Hohe Tauern) – </a:t>
            </a:r>
            <a:br>
              <a:rPr lang="en-US" sz="800" noProof="0" dirty="0"/>
            </a:br>
            <a:r>
              <a:rPr lang="en-US" sz="800" noProof="0" dirty="0"/>
              <a:t>A heavily debris-covered glacier in the context of climate change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AA7FD8E-FED3-3775-A451-B3039D6CA2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595" y="6801029"/>
            <a:ext cx="5791444" cy="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9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2023" y="2080860"/>
            <a:ext cx="10997406" cy="1452880"/>
          </a:xfrm>
        </p:spPr>
        <p:txBody>
          <a:bodyPr anchor="b"/>
          <a:lstStyle>
            <a:lvl1pPr algn="ctr">
              <a:defRPr sz="5700" b="0" cap="none"/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2023" y="3842183"/>
            <a:ext cx="10997406" cy="1600199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4808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616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42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23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04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84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65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46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80588" y="700928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AT"/>
              <a:t>Datum wie Fußzeilentext zentral eingeben 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80588" y="678400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Fußzeilentext im Menüpunkt „Kopf- und Fußzeile“ eingeben und für alle Folien übernehmen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80588" y="97280"/>
            <a:ext cx="10187500" cy="409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80586" y="2001559"/>
            <a:ext cx="5755935" cy="469952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002493" y="2001559"/>
            <a:ext cx="5755935" cy="469952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80588" y="700928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AT"/>
              <a:t>Datum wie Fußzeilentext zentral eingeben 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880588" y="678400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Fußzeilentext im Menüpunkt „Kopf- und Fußzeile“ eingeben und für alle Folien übernehmen 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80588" y="97280"/>
            <a:ext cx="10187500" cy="1048126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Monitoring von schuttbedeckten Gletschern gezeigt am Beispiel des </a:t>
            </a:r>
            <a:r>
              <a:rPr lang="de-DE" dirty="0" err="1"/>
              <a:t>Gössnitzkeeses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Schobergruppe</a:t>
            </a:r>
            <a:r>
              <a:rPr lang="de-DE" dirty="0"/>
              <a:t>, Hohe Tauern) – Methoden und Klimarelevanz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623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80588" y="700928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AT"/>
              <a:t>Datum wie Fußzeilentext zentral eingeben  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880588" y="678400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Fußzeilentext im Menüpunkt „Kopf- und Fußzeile“ eingeben und für alle Folien übernehmen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80588" y="97280"/>
            <a:ext cx="10187500" cy="409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43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80588" y="700928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AT"/>
              <a:t>Datum wie Fußzeilentext zentral eingeben  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80588" y="6784000"/>
            <a:ext cx="11715625" cy="2188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Fußzeilentext im Menüpunkt „Kopf- und Fußzeile“ eingeben und für alle Folien übernehmen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EC4D-37E3-EF42-B9AB-6337577588CB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80588" y="97280"/>
            <a:ext cx="10187500" cy="409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185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707200"/>
            <a:ext cx="12938125" cy="614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616" tIns="64808" rIns="129616" bIns="64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80588" y="587625"/>
            <a:ext cx="1187784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0588" y="2001559"/>
            <a:ext cx="11877840" cy="463828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19" name="Rechteck 18"/>
          <p:cNvSpPr/>
          <p:nvPr userDrawn="1"/>
        </p:nvSpPr>
        <p:spPr>
          <a:xfrm>
            <a:off x="1" y="6707200"/>
            <a:ext cx="610968" cy="614116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4808" rIns="0" bIns="64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" y="6707200"/>
            <a:ext cx="610968" cy="614116"/>
          </a:xfrm>
          <a:prstGeom prst="rect">
            <a:avLst/>
          </a:prstGeom>
        </p:spPr>
        <p:txBody>
          <a:bodyPr vert="horz" lIns="0" tIns="64808" rIns="0" bIns="6480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4B64EC4D-37E3-EF42-B9AB-6337577588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 bwMode="auto">
          <a:xfrm>
            <a:off x="8974668" y="97086"/>
            <a:ext cx="3783762" cy="40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de-DE" sz="1700" dirty="0">
                <a:solidFill>
                  <a:srgbClr val="000000"/>
                </a:solidFill>
              </a:rPr>
              <a:t>www.tugraz.at\staff\viktor.kaufmann</a:t>
            </a:r>
            <a:r>
              <a:rPr lang="de-DE" sz="1700" dirty="0">
                <a:solidFill>
                  <a:srgbClr val="595959"/>
                </a:solidFill>
              </a:rPr>
              <a:t> </a:t>
            </a:r>
            <a:r>
              <a:rPr lang="de-DE" sz="1400" dirty="0">
                <a:solidFill>
                  <a:srgbClr val="F70146"/>
                </a:solidFill>
                <a:latin typeface="Wingdings" charset="0"/>
                <a:cs typeface="Wingdings" charset="0"/>
              </a:rPr>
              <a:t></a:t>
            </a:r>
            <a:endParaRPr lang="de-DE" sz="1400" dirty="0">
              <a:solidFill>
                <a:srgbClr val="F70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2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55" r:id="rId7"/>
  </p:sldLayoutIdLst>
  <p:hf hdr="0"/>
  <p:txStyles>
    <p:titleStyle>
      <a:lvl1pPr algn="l" defTabSz="648081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48081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05051" indent="-405051" algn="l" defTabSz="648081" rtl="0" eaLnBrk="1" latinLnBrk="0" hangingPunct="1">
        <a:spcBef>
          <a:spcPct val="20000"/>
        </a:spcBef>
        <a:buClr>
          <a:srgbClr val="F70146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93" indent="-380298" algn="l" defTabSz="648081" rtl="0" eaLnBrk="1" latinLnBrk="0" hangingPunct="1">
        <a:spcBef>
          <a:spcPct val="20000"/>
        </a:spcBef>
        <a:buFont typeface="Wingdings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38" indent="-382548" algn="l" defTabSz="648081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Wingdings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6752" indent="0" algn="l" defTabSz="648081" rtl="0" eaLnBrk="1" latinLnBrk="0" hangingPunct="1">
        <a:spcBef>
          <a:spcPct val="20000"/>
        </a:spcBef>
        <a:buFont typeface="Lucida Grande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564446" indent="-324041" algn="l" defTabSz="6480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2527" indent="-324041" algn="l" defTabSz="6480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0608" indent="-324041" algn="l" defTabSz="6480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8689" indent="-324041" algn="l" defTabSz="64808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81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162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243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405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8486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6567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4648" algn="l" defTabSz="64808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40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staff.tugraz.at/viktor.kaufmann/" TargetMode="External"/><Relationship Id="rId7" Type="http://schemas.openxmlformats.org/officeDocument/2006/relationships/image" Target="../media/image1.tiff"/><Relationship Id="rId2" Type="http://schemas.openxmlformats.org/officeDocument/2006/relationships/hyperlink" Target="mailto:viktor.kaufmann@tugraz.a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s://geographie.uni-graz.at/" TargetMode="External"/><Relationship Id="rId4" Type="http://schemas.openxmlformats.org/officeDocument/2006/relationships/hyperlink" Target="mailto:andreas.kellerer@uni-graz.at" TargetMode="External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 idx="4294967295"/>
          </p:nvPr>
        </p:nvSpPr>
        <p:spPr>
          <a:xfrm>
            <a:off x="1309510" y="1433920"/>
            <a:ext cx="10521107" cy="834160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noProof="0" dirty="0" err="1">
                <a:solidFill>
                  <a:schemeClr val="bg1"/>
                </a:solidFill>
                <a:highlight>
                  <a:srgbClr val="0000FF"/>
                </a:highlight>
              </a:rPr>
              <a:t>Gössnitzkees</a:t>
            </a:r>
            <a:r>
              <a:rPr lang="en-US" sz="2800" noProof="0" dirty="0">
                <a:solidFill>
                  <a:schemeClr val="bg1"/>
                </a:solidFill>
                <a:highlight>
                  <a:srgbClr val="0000FF"/>
                </a:highlight>
              </a:rPr>
              <a:t> (Schober Group, Hohe Tauern) – </a:t>
            </a:r>
            <a:br>
              <a:rPr lang="en-US" sz="2800" noProof="0" dirty="0">
                <a:solidFill>
                  <a:schemeClr val="bg1"/>
                </a:solidFill>
                <a:highlight>
                  <a:srgbClr val="0000FF"/>
                </a:highlight>
              </a:rPr>
            </a:br>
            <a:r>
              <a:rPr lang="en-US" sz="2800" noProof="0" dirty="0">
                <a:solidFill>
                  <a:schemeClr val="bg1"/>
                </a:solidFill>
                <a:highlight>
                  <a:srgbClr val="0000FF"/>
                </a:highlight>
              </a:rPr>
              <a:t>A heavily debris-covered glacier in the context of climate change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D51E5E-1348-04BB-90BE-8135DF279A11}"/>
              </a:ext>
            </a:extLst>
          </p:cNvPr>
          <p:cNvSpPr txBox="1"/>
          <p:nvPr/>
        </p:nvSpPr>
        <p:spPr>
          <a:xfrm>
            <a:off x="5467540" y="685800"/>
            <a:ext cx="2003112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800" b="1" noProof="0" dirty="0"/>
              <a:t>Oral presentation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85A803F-9EF7-DD8F-3F3B-42CF37E7481C}"/>
              </a:ext>
            </a:extLst>
          </p:cNvPr>
          <p:cNvSpPr txBox="1"/>
          <p:nvPr/>
        </p:nvSpPr>
        <p:spPr>
          <a:xfrm>
            <a:off x="1237148" y="3086592"/>
            <a:ext cx="5073953" cy="2062103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1600" b="1" noProof="0" dirty="0"/>
              <a:t>Viktor Kaufmann</a:t>
            </a:r>
            <a:br>
              <a:rPr lang="en-US" sz="1600" noProof="0" dirty="0"/>
            </a:br>
            <a:br>
              <a:rPr lang="en-US" sz="1600" noProof="0" dirty="0"/>
            </a:br>
            <a:r>
              <a:rPr lang="en-US" sz="1600" noProof="0" dirty="0"/>
              <a:t>Institute of Geodesy</a:t>
            </a:r>
            <a:br>
              <a:rPr lang="en-US" sz="1600" noProof="0" dirty="0"/>
            </a:br>
            <a:r>
              <a:rPr lang="en-US" sz="1600" noProof="0" dirty="0"/>
              <a:t>Working Group Remote Sensing and Photogrammetry </a:t>
            </a:r>
            <a:br>
              <a:rPr lang="en-US" sz="1600" noProof="0" dirty="0"/>
            </a:br>
            <a:r>
              <a:rPr lang="en-US" sz="1600" noProof="0" dirty="0"/>
              <a:t>Graz University of Technology</a:t>
            </a:r>
            <a:br>
              <a:rPr lang="en-US" sz="1600" noProof="0" dirty="0"/>
            </a:br>
            <a:r>
              <a:rPr lang="en-US" sz="1600" noProof="0" dirty="0" err="1"/>
              <a:t>Steyrergasse</a:t>
            </a:r>
            <a:r>
              <a:rPr lang="en-US" sz="1600" noProof="0" dirty="0"/>
              <a:t> 30, 8010 Graz</a:t>
            </a:r>
            <a:br>
              <a:rPr lang="en-US" sz="1600" noProof="0" dirty="0"/>
            </a:br>
            <a:r>
              <a:rPr lang="en-US" sz="1600" noProof="0" dirty="0"/>
              <a:t>e-mail: </a:t>
            </a:r>
            <a:r>
              <a:rPr lang="en-US" sz="1600" noProof="0" dirty="0">
                <a:hlinkClick r:id="rId2"/>
              </a:rPr>
              <a:t>viktor.kaufmann@tugraz.at</a:t>
            </a:r>
            <a:br>
              <a:rPr lang="en-US" sz="1600" noProof="0" dirty="0"/>
            </a:br>
            <a:r>
              <a:rPr lang="en-US" sz="1600" noProof="0" dirty="0">
                <a:hlinkClick r:id="rId3"/>
              </a:rPr>
              <a:t>https://www.staff.tugraz.at/viktor.kaufmann/</a:t>
            </a:r>
            <a:r>
              <a:rPr lang="en-US" sz="1600" noProof="0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ED0063-E08F-B952-CA12-722AFC140CB4}"/>
              </a:ext>
            </a:extLst>
          </p:cNvPr>
          <p:cNvSpPr txBox="1"/>
          <p:nvPr/>
        </p:nvSpPr>
        <p:spPr>
          <a:xfrm>
            <a:off x="6952102" y="3079616"/>
            <a:ext cx="4515019" cy="2062103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1600" b="1" noProof="0" dirty="0"/>
              <a:t>Andreas Kellerer-</a:t>
            </a:r>
            <a:r>
              <a:rPr lang="en-US" sz="1600" b="1" noProof="0" dirty="0" err="1"/>
              <a:t>Pirklbauer</a:t>
            </a:r>
            <a:br>
              <a:rPr lang="en-US" sz="1600" noProof="0" dirty="0"/>
            </a:br>
            <a:br>
              <a:rPr lang="en-US" sz="1600" noProof="0" dirty="0"/>
            </a:br>
            <a:r>
              <a:rPr lang="en-US" sz="1600" noProof="0" dirty="0"/>
              <a:t>Department of Geography and Regional Science</a:t>
            </a:r>
            <a:br>
              <a:rPr lang="en-US" sz="1600" noProof="0" dirty="0"/>
            </a:br>
            <a:r>
              <a:rPr lang="en-US" sz="1600" noProof="0" dirty="0"/>
              <a:t>Research Group Cascade</a:t>
            </a:r>
            <a:br>
              <a:rPr lang="en-US" sz="1600" noProof="0" dirty="0"/>
            </a:br>
            <a:r>
              <a:rPr lang="en-US" sz="1600" noProof="0" dirty="0"/>
              <a:t>University of Graz</a:t>
            </a:r>
            <a:br>
              <a:rPr lang="en-US" sz="1600" noProof="0" dirty="0"/>
            </a:br>
            <a:r>
              <a:rPr lang="en-US" sz="1600" noProof="0" dirty="0" err="1"/>
              <a:t>Heinrichstraße</a:t>
            </a:r>
            <a:r>
              <a:rPr lang="en-US" sz="1600" noProof="0" dirty="0"/>
              <a:t> 36, 8010 Graz</a:t>
            </a:r>
            <a:br>
              <a:rPr lang="en-US" sz="1600" noProof="0" dirty="0"/>
            </a:br>
            <a:r>
              <a:rPr lang="en-US" sz="1600" noProof="0" dirty="0"/>
              <a:t>e-mail: </a:t>
            </a:r>
            <a:r>
              <a:rPr lang="en-US" sz="1600" noProof="0" dirty="0">
                <a:hlinkClick r:id="rId4"/>
              </a:rPr>
              <a:t>andreas.kellerer@uni-graz.at</a:t>
            </a:r>
            <a:br>
              <a:rPr lang="en-US" sz="1600" noProof="0" dirty="0"/>
            </a:br>
            <a:r>
              <a:rPr lang="en-US" sz="1600" noProof="0" dirty="0">
                <a:hlinkClick r:id="rId5"/>
              </a:rPr>
              <a:t>https://geographie.uni-graz.at/</a:t>
            </a:r>
            <a:endParaRPr lang="en-US" sz="1600" noProof="0" dirty="0"/>
          </a:p>
        </p:txBody>
      </p:sp>
      <p:pic>
        <p:nvPicPr>
          <p:cNvPr id="10" name="Grafik 9" descr="TU Graz-Logo_RGB_14112013.jpg">
            <a:extLst>
              <a:ext uri="{FF2B5EF4-FFF2-40B4-BE49-F238E27FC236}">
                <a16:creationId xmlns:a16="http://schemas.microsoft.com/office/drawing/2014/main" id="{51D17F05-7538-C351-5491-B6DDBC531EA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4895" y="5344438"/>
            <a:ext cx="1958456" cy="7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BD703D8-3C69-FC31-17C4-D2CDF2E0F0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77" y="5307785"/>
            <a:ext cx="842264" cy="72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B18353E-60B4-F415-B981-F4932530BE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41" y="5344438"/>
            <a:ext cx="2059442" cy="72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C1AB1B-7E21-8293-F27A-0F4E35393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595" y="6801029"/>
            <a:ext cx="5791444" cy="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7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C0469-4EE6-40C3-F7AB-F139D89E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9C3BFCC-0693-C470-FED5-E845E27F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04A85A8-F596-E92B-D292-D53F37DCC646}"/>
              </a:ext>
            </a:extLst>
          </p:cNvPr>
          <p:cNvSpPr txBox="1"/>
          <p:nvPr/>
        </p:nvSpPr>
        <p:spPr>
          <a:xfrm>
            <a:off x="817391" y="4269352"/>
            <a:ext cx="4943020" cy="52322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Development of the mean annual air and ground temperature</a:t>
            </a:r>
            <a:br>
              <a:rPr lang="en-US" sz="1400" noProof="0" dirty="0"/>
            </a:br>
            <a:r>
              <a:rPr lang="en-US" sz="1400" noProof="0" dirty="0"/>
              <a:t>in the area of the </a:t>
            </a:r>
            <a:r>
              <a:rPr lang="en-US" sz="1400" noProof="0" dirty="0" err="1"/>
              <a:t>Gössnitzkees</a:t>
            </a:r>
            <a:r>
              <a:rPr lang="en-US" sz="1400" noProof="0" dirty="0"/>
              <a:t> between 2007 and 2025.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30EE15A-27B2-9724-44FC-93450757B81A}"/>
              </a:ext>
            </a:extLst>
          </p:cNvPr>
          <p:cNvSpPr txBox="1"/>
          <p:nvPr/>
        </p:nvSpPr>
        <p:spPr>
          <a:xfrm>
            <a:off x="610969" y="506079"/>
            <a:ext cx="1019437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3 </a:t>
            </a:r>
            <a:r>
              <a:rPr lang="de-AT" sz="1600" dirty="0" err="1">
                <a:solidFill>
                  <a:schemeClr val="bg1"/>
                </a:solidFill>
              </a:rPr>
              <a:t>Results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17090E-975D-C4CA-42D8-FF30914D513A}"/>
              </a:ext>
            </a:extLst>
          </p:cNvPr>
          <p:cNvSpPr txBox="1"/>
          <p:nvPr/>
        </p:nvSpPr>
        <p:spPr>
          <a:xfrm>
            <a:off x="1707474" y="506079"/>
            <a:ext cx="4212619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3.3 Climatic changes during the study period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A59A16-17C0-739E-3D02-E0D94272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89" y="989372"/>
            <a:ext cx="5489171" cy="32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5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51718-C89E-565B-BE30-2D306C98E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FA7488-D263-3425-A2B4-899FC771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F6BA13F-669E-045C-23AB-F43C06D6A91B}"/>
              </a:ext>
            </a:extLst>
          </p:cNvPr>
          <p:cNvSpPr txBox="1"/>
          <p:nvPr/>
        </p:nvSpPr>
        <p:spPr>
          <a:xfrm>
            <a:off x="610969" y="506079"/>
            <a:ext cx="1325610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4 Discussion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D0BB09-5098-D0DC-0CE9-14F0B23C29F7}"/>
              </a:ext>
            </a:extLst>
          </p:cNvPr>
          <p:cNvSpPr txBox="1"/>
          <p:nvPr/>
        </p:nvSpPr>
        <p:spPr>
          <a:xfrm>
            <a:off x="2021164" y="506079"/>
            <a:ext cx="5033356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4.1 Combination of aerial imagery and geodetic data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7B0FA1-9A91-C5F2-3327-22EDA286E166}"/>
              </a:ext>
            </a:extLst>
          </p:cNvPr>
          <p:cNvSpPr txBox="1"/>
          <p:nvPr/>
        </p:nvSpPr>
        <p:spPr>
          <a:xfrm>
            <a:off x="2033130" y="3038810"/>
            <a:ext cx="5923023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4.2 Combination of geometric glacier changes with climate data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90E42B3-7635-095F-1DE6-8512CAB2A922}"/>
              </a:ext>
            </a:extLst>
          </p:cNvPr>
          <p:cNvSpPr txBox="1"/>
          <p:nvPr/>
        </p:nvSpPr>
        <p:spPr>
          <a:xfrm>
            <a:off x="610968" y="968195"/>
            <a:ext cx="9575619" cy="181588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Deriving glacier margins by calculating the difference between time-disparate digital surface models (DSMs) only works well if the ice thickness change is significantly different from zero. With a negative ice thickness change between two datasets, which is currently the case, only the older of the two glacier extents can be reconstructed.</a:t>
            </a:r>
            <a:br>
              <a:rPr lang="en-US" sz="1400" dirty="0"/>
            </a:br>
            <a:r>
              <a:rPr lang="en-US" sz="1400" dirty="0"/>
              <a:t>A further, more recent comparison period is necessary for a reliable determination of the current glacier extent.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Due to the low point density along a profile, geodetic measurements provide only limited information regarding glacier condition. However, these measurements have a higher temporal resolution, complement remote sensing results, and can also be used to verify them.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45D9B0-94C8-BAF4-D8CB-4FA567A02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92" y="3435787"/>
            <a:ext cx="9000000" cy="29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8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4FB2-40B2-9E70-9077-79DF21A3F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3C65C8-B466-9F70-3614-85F2FDB2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97DB25-9210-0A82-0CD6-2DF9B1C8BBAD}"/>
              </a:ext>
            </a:extLst>
          </p:cNvPr>
          <p:cNvSpPr txBox="1"/>
          <p:nvPr/>
        </p:nvSpPr>
        <p:spPr>
          <a:xfrm>
            <a:off x="610969" y="506079"/>
            <a:ext cx="1450644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5 Conclusions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0454F76-1BAD-4E43-C122-0E98E148B3DD}"/>
              </a:ext>
            </a:extLst>
          </p:cNvPr>
          <p:cNvSpPr txBox="1"/>
          <p:nvPr/>
        </p:nvSpPr>
        <p:spPr>
          <a:xfrm>
            <a:off x="610970" y="1070747"/>
            <a:ext cx="9566494" cy="48320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de-DE"/>
            </a:defPPr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n-US" dirty="0"/>
              <a:t>The </a:t>
            </a:r>
            <a:r>
              <a:rPr lang="en-US" dirty="0" err="1"/>
              <a:t>Gössnitzkees</a:t>
            </a:r>
            <a:r>
              <a:rPr lang="en-US" dirty="0"/>
              <a:t> glacier exemplifies how drastically debris-covered glaciers change under sustained climate warming: loss of area, fragmentation into sub-bodies and a significant decrease in ice thickness since the 1990s, accompanied by sharply decreasing flow velocities.</a:t>
            </a:r>
          </a:p>
          <a:p>
            <a:endParaRPr lang="de-AT" dirty="0"/>
          </a:p>
          <a:p>
            <a:r>
              <a:rPr lang="en-US" dirty="0"/>
              <a:t>The combination of orthophotos and surface models with annual geodetic measurements provides a robust, complementary picture: remote sensing captures areal changes and velocity fields, while geodesy increases the temporal resolution and validates trends locally.</a:t>
            </a:r>
          </a:p>
          <a:p>
            <a:endParaRPr lang="de-DE" dirty="0"/>
          </a:p>
          <a:p>
            <a:r>
              <a:rPr lang="en-US" dirty="0"/>
              <a:t>Climatically, the ground and air temperature series show a significant warming trend.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Nevertheless, the specific ice loss has recently weakened – mainly due to an increasing supraglacial debris layer, which provides increasingly better thermal protection for the ice.</a:t>
            </a:r>
          </a:p>
          <a:p>
            <a:endParaRPr lang="de-AT" dirty="0"/>
          </a:p>
          <a:p>
            <a:r>
              <a:rPr lang="en-US" dirty="0"/>
              <a:t>This decouples debris-covered glaciers to a certain extent from short-term air temperature fluctuations; the kinematics are primarily determined by ice thickness and debris cover.</a:t>
            </a:r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Permafrost can modify </a:t>
            </a:r>
            <a:r>
              <a:rPr lang="en-US" dirty="0" err="1"/>
              <a:t>cryological</a:t>
            </a:r>
            <a:r>
              <a:rPr lang="en-US" dirty="0"/>
              <a:t> processes in the high altitudes of the Schober group, but new formation in the area in front of the </a:t>
            </a:r>
            <a:r>
              <a:rPr lang="en-US" dirty="0" err="1"/>
              <a:t>Gössnitzkees</a:t>
            </a:r>
            <a:r>
              <a:rPr lang="en-US" dirty="0"/>
              <a:t> glacier is currently unlikely considering the ground and air temperature data.</a:t>
            </a:r>
          </a:p>
          <a:p>
            <a:pPr marL="0" indent="0">
              <a:buNone/>
            </a:pPr>
            <a:endParaRPr lang="de-DE" dirty="0"/>
          </a:p>
          <a:p>
            <a:r>
              <a:rPr lang="en-US" dirty="0">
                <a:solidFill>
                  <a:srgbClr val="FF0000"/>
                </a:solidFill>
              </a:rPr>
              <a:t>In some regions of the Eastern Alps, the disappearance of freely visible ice is expected soon; however, radiation-protected, debris-covered remnants could persist for decades.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425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0026657-B0D5-13DD-4467-20099F4D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50DD45-E916-17EF-4FFA-3DB594E54362}"/>
              </a:ext>
            </a:extLst>
          </p:cNvPr>
          <p:cNvSpPr txBox="1"/>
          <p:nvPr/>
        </p:nvSpPr>
        <p:spPr>
          <a:xfrm>
            <a:off x="610969" y="506079"/>
            <a:ext cx="2800373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1 Introduction and Motivation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38B24EE-A03C-C797-4563-516EB7B78E13}"/>
              </a:ext>
            </a:extLst>
          </p:cNvPr>
          <p:cNvSpPr txBox="1"/>
          <p:nvPr/>
        </p:nvSpPr>
        <p:spPr>
          <a:xfrm>
            <a:off x="609497" y="5772740"/>
            <a:ext cx="2150589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Location of the study area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6EFB410-6CD1-009A-0314-F1110F749B8D}"/>
              </a:ext>
            </a:extLst>
          </p:cNvPr>
          <p:cNvSpPr txBox="1"/>
          <p:nvPr/>
        </p:nvSpPr>
        <p:spPr>
          <a:xfrm>
            <a:off x="5766821" y="5772739"/>
            <a:ext cx="2765372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Geodetic survey, August 29, 2025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D2707C0-31F2-A877-BFB1-D195A744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96" y="1071138"/>
            <a:ext cx="4899189" cy="47016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F0C5959-F586-5DE9-3D81-BF2671A9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821" y="1067352"/>
            <a:ext cx="6269354" cy="47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8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C613D-568A-A748-7590-B69ACC7A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5F2C7A-E5F8-0949-9D0F-D049B2BE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73EA00-E5E8-AB75-6FC5-619A005C9392}"/>
              </a:ext>
            </a:extLst>
          </p:cNvPr>
          <p:cNvSpPr txBox="1"/>
          <p:nvPr/>
        </p:nvSpPr>
        <p:spPr>
          <a:xfrm>
            <a:off x="610969" y="506079"/>
            <a:ext cx="2800373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1 Introduction and Motivation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8B56AB-42EB-718E-0C2B-B1A5D22F34D4}"/>
              </a:ext>
            </a:extLst>
          </p:cNvPr>
          <p:cNvSpPr txBox="1"/>
          <p:nvPr/>
        </p:nvSpPr>
        <p:spPr>
          <a:xfrm>
            <a:off x="609497" y="5772740"/>
            <a:ext cx="6168805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First geodetic survey, September 15,1982 (photos from September 7, 1983) </a:t>
            </a:r>
          </a:p>
        </p:txBody>
      </p:sp>
      <p:pic>
        <p:nvPicPr>
          <p:cNvPr id="3" name="Grafik 2" descr="Ein Bild, das draußen, Wandern, Kleidung, Schuhwerk enthält.&#10;&#10;KI-generierte Inhalte können fehlerhaft sein.">
            <a:extLst>
              <a:ext uri="{FF2B5EF4-FFF2-40B4-BE49-F238E27FC236}">
                <a16:creationId xmlns:a16="http://schemas.microsoft.com/office/drawing/2014/main" id="{7F14A0FD-F904-AFDC-E391-ACFAE677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68" y="1072174"/>
            <a:ext cx="6944821" cy="4700566"/>
          </a:xfrm>
          <a:prstGeom prst="rect">
            <a:avLst/>
          </a:prstGeom>
        </p:spPr>
      </p:pic>
      <p:pic>
        <p:nvPicPr>
          <p:cNvPr id="5" name="Grafik 4" descr="Ein Bild, das draußen, Himmel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1B112B47-4DBF-48FD-3037-5B3E7CF4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068" y="1072174"/>
            <a:ext cx="3137472" cy="46951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A2CAF0-BCBB-27DC-8800-14AC6F388413}"/>
              </a:ext>
            </a:extLst>
          </p:cNvPr>
          <p:cNvSpPr txBox="1"/>
          <p:nvPr/>
        </p:nvSpPr>
        <p:spPr>
          <a:xfrm rot="21110436">
            <a:off x="4785645" y="3802879"/>
            <a:ext cx="547522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</a:rPr>
              <a:t>Viktor</a:t>
            </a:r>
          </a:p>
        </p:txBody>
      </p:sp>
    </p:spTree>
    <p:extLst>
      <p:ext uri="{BB962C8B-B14F-4D97-AF65-F5344CB8AC3E}">
        <p14:creationId xmlns:p14="http://schemas.microsoft.com/office/powerpoint/2010/main" val="12836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99B3-D8C3-AE76-2AF6-ACCF8B0C8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2F100C2-D60F-83B3-2D9A-4EF606F4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0BF7AC0-E31F-8DF3-1005-A4B6B339D95F}"/>
              </a:ext>
            </a:extLst>
          </p:cNvPr>
          <p:cNvSpPr txBox="1"/>
          <p:nvPr/>
        </p:nvSpPr>
        <p:spPr>
          <a:xfrm>
            <a:off x="610969" y="506079"/>
            <a:ext cx="1021040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2 Method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3B932A-8C6E-B2E0-7FDE-DD8D9FA178A7}"/>
              </a:ext>
            </a:extLst>
          </p:cNvPr>
          <p:cNvSpPr txBox="1"/>
          <p:nvPr/>
        </p:nvSpPr>
        <p:spPr>
          <a:xfrm>
            <a:off x="610969" y="1070747"/>
            <a:ext cx="3165290" cy="3108543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2.1 Aerial Photogrammetry</a:t>
            </a:r>
            <a:br>
              <a:rPr lang="en-US" sz="1400" noProof="0" dirty="0"/>
            </a:br>
            <a:br>
              <a:rPr lang="en-US" sz="1400" noProof="0" dirty="0"/>
            </a:br>
            <a:r>
              <a:rPr lang="en-US" sz="1400" noProof="0" dirty="0"/>
              <a:t>2.1.1 Data Basis</a:t>
            </a:r>
            <a:br>
              <a:rPr lang="en-US" sz="1400" noProof="0" dirty="0"/>
            </a:br>
            <a:r>
              <a:rPr lang="en-US" sz="1400" noProof="0" dirty="0"/>
              <a:t>2.1.2 Surface Models and Orthophotos</a:t>
            </a:r>
          </a:p>
          <a:p>
            <a:r>
              <a:rPr lang="en-US" sz="1400" noProof="0" dirty="0"/>
              <a:t>2.1.3 Glacier Areas</a:t>
            </a:r>
          </a:p>
          <a:p>
            <a:r>
              <a:rPr lang="en-US" sz="1400" noProof="0" dirty="0"/>
              <a:t>2.1.4 Area and Volume </a:t>
            </a:r>
            <a:r>
              <a:rPr lang="en-US" sz="1400" dirty="0"/>
              <a:t>C</a:t>
            </a:r>
            <a:r>
              <a:rPr lang="en-US" sz="1400" noProof="0" dirty="0" err="1"/>
              <a:t>hange</a:t>
            </a:r>
            <a:endParaRPr lang="en-US" sz="1400" noProof="0" dirty="0"/>
          </a:p>
          <a:p>
            <a:r>
              <a:rPr lang="en-US" sz="1400" noProof="0" dirty="0"/>
              <a:t>2.1.5 Flow Velocity</a:t>
            </a:r>
            <a:br>
              <a:rPr lang="en-US" sz="1400" noProof="0" dirty="0"/>
            </a:br>
            <a:br>
              <a:rPr lang="en-US" sz="1400" noProof="0" dirty="0"/>
            </a:br>
            <a:r>
              <a:rPr lang="en-US" sz="1400" noProof="0" dirty="0"/>
              <a:t>2.2 Geodetic Measurements</a:t>
            </a:r>
            <a:br>
              <a:rPr lang="en-US" sz="1400" noProof="0" dirty="0"/>
            </a:br>
            <a:endParaRPr lang="en-US" sz="1400" noProof="0" dirty="0"/>
          </a:p>
          <a:p>
            <a:r>
              <a:rPr lang="en-US" sz="1400" noProof="0" dirty="0"/>
              <a:t>2.2.1 Ice Thickness </a:t>
            </a:r>
            <a:r>
              <a:rPr lang="en-US" sz="1400" dirty="0"/>
              <a:t>C</a:t>
            </a:r>
            <a:r>
              <a:rPr lang="en-US" sz="1400" noProof="0" dirty="0" err="1"/>
              <a:t>hange</a:t>
            </a:r>
            <a:br>
              <a:rPr lang="en-US" sz="1400" noProof="0" dirty="0"/>
            </a:br>
            <a:r>
              <a:rPr lang="en-US" sz="1400" noProof="0" dirty="0"/>
              <a:t>2.2.2 Surface Movement</a:t>
            </a:r>
            <a:br>
              <a:rPr lang="en-US" sz="1400" noProof="0" dirty="0"/>
            </a:br>
            <a:endParaRPr lang="en-US" sz="1400" noProof="0" dirty="0"/>
          </a:p>
          <a:p>
            <a:r>
              <a:rPr lang="en-US" sz="1400" noProof="0" dirty="0"/>
              <a:t>3.3 Climate Monitoring</a:t>
            </a:r>
          </a:p>
        </p:txBody>
      </p:sp>
    </p:spTree>
    <p:extLst>
      <p:ext uri="{BB962C8B-B14F-4D97-AF65-F5344CB8AC3E}">
        <p14:creationId xmlns:p14="http://schemas.microsoft.com/office/powerpoint/2010/main" val="377575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717B-3FCD-4743-1193-480B728FB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05B5A-5AA3-19E3-B8AF-61C8E63C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F6B5EB4-D00E-3734-D296-59848F3681ED}"/>
              </a:ext>
            </a:extLst>
          </p:cNvPr>
          <p:cNvSpPr txBox="1"/>
          <p:nvPr/>
        </p:nvSpPr>
        <p:spPr>
          <a:xfrm>
            <a:off x="610969" y="506079"/>
            <a:ext cx="1019437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3 </a:t>
            </a:r>
            <a:r>
              <a:rPr lang="de-AT" sz="1600" dirty="0" err="1">
                <a:solidFill>
                  <a:schemeClr val="bg1"/>
                </a:solidFill>
              </a:rPr>
              <a:t>Results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30CD2F6-1456-0F80-405D-568E7F639B94}"/>
              </a:ext>
            </a:extLst>
          </p:cNvPr>
          <p:cNvSpPr txBox="1"/>
          <p:nvPr/>
        </p:nvSpPr>
        <p:spPr>
          <a:xfrm>
            <a:off x="763682" y="6096099"/>
            <a:ext cx="9413781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noProof="0" dirty="0"/>
              <a:t>Map of the </a:t>
            </a:r>
            <a:r>
              <a:rPr lang="en-US" sz="1400" noProof="0" dirty="0" err="1"/>
              <a:t>Gössnitzkees</a:t>
            </a:r>
            <a:r>
              <a:rPr lang="en-US" sz="1400" noProof="0" dirty="0"/>
              <a:t> showing the different glacial stages between 1850 (last maximum, LIA) and 2021.                                                                                                                                   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F483CF9-A305-579A-946A-FB53474A3134}"/>
              </a:ext>
            </a:extLst>
          </p:cNvPr>
          <p:cNvSpPr txBox="1"/>
          <p:nvPr/>
        </p:nvSpPr>
        <p:spPr>
          <a:xfrm>
            <a:off x="1707474" y="506079"/>
            <a:ext cx="4542838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3.1 Glacier </a:t>
            </a:r>
            <a:r>
              <a:rPr lang="de-AT" sz="1600" dirty="0" err="1">
                <a:solidFill>
                  <a:schemeClr val="bg1"/>
                </a:solidFill>
              </a:rPr>
              <a:t>change</a:t>
            </a:r>
            <a:r>
              <a:rPr lang="de-AT" sz="1600" dirty="0">
                <a:solidFill>
                  <a:schemeClr val="bg1"/>
                </a:solidFill>
              </a:rPr>
              <a:t> </a:t>
            </a:r>
            <a:r>
              <a:rPr lang="de-AT" sz="1600" dirty="0" err="1">
                <a:solidFill>
                  <a:schemeClr val="bg1"/>
                </a:solidFill>
              </a:rPr>
              <a:t>based</a:t>
            </a:r>
            <a:r>
              <a:rPr lang="de-AT" sz="1600" dirty="0">
                <a:solidFill>
                  <a:schemeClr val="bg1"/>
                </a:solidFill>
              </a:rPr>
              <a:t> on </a:t>
            </a:r>
            <a:r>
              <a:rPr lang="de-AT" sz="1600" dirty="0" err="1">
                <a:solidFill>
                  <a:schemeClr val="bg1"/>
                </a:solidFill>
              </a:rPr>
              <a:t>aerial</a:t>
            </a:r>
            <a:r>
              <a:rPr lang="de-AT" sz="1600" dirty="0">
                <a:solidFill>
                  <a:schemeClr val="bg1"/>
                </a:solidFill>
              </a:rPr>
              <a:t> </a:t>
            </a:r>
            <a:r>
              <a:rPr lang="de-AT" sz="1600" dirty="0" err="1">
                <a:solidFill>
                  <a:schemeClr val="bg1"/>
                </a:solidFill>
              </a:rPr>
              <a:t>photographs</a:t>
            </a:r>
            <a:endParaRPr lang="de-AT" sz="16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Karte, Atlas enthält.&#10;&#10;KI-generierte Inhalte können fehlerhaft sein.">
            <a:extLst>
              <a:ext uri="{FF2B5EF4-FFF2-40B4-BE49-F238E27FC236}">
                <a16:creationId xmlns:a16="http://schemas.microsoft.com/office/drawing/2014/main" id="{0DB2C2CB-CCD7-107A-3F92-EF5ECDDF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065212"/>
            <a:ext cx="5569046" cy="5049489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7476209-0429-4A38-1422-2DDB524E8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449646"/>
              </p:ext>
            </p:extLst>
          </p:nvPr>
        </p:nvGraphicFramePr>
        <p:xfrm>
          <a:off x="6340979" y="1114425"/>
          <a:ext cx="6306797" cy="2311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4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4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Epoch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Area (km</a:t>
                      </a:r>
                      <a:r>
                        <a:rPr lang="de-AT" sz="1200" baseline="30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Change in </a:t>
                      </a:r>
                      <a:r>
                        <a:rPr lang="de-AT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(%) in </a:t>
                      </a:r>
                      <a:r>
                        <a:rPr lang="de-AT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respect</a:t>
                      </a: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1850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Change in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volume</a:t>
                      </a: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(Mill. m</a:t>
                      </a:r>
                      <a:r>
                        <a:rPr lang="de-AT" sz="1200" baseline="30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compared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previous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epoch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Change 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ice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thickness</a:t>
                      </a:r>
                      <a:endParaRPr lang="de-AT" sz="120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(cm/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year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compared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previous</a:t>
                      </a:r>
                      <a:r>
                        <a:rPr lang="de-AT" sz="12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200" baseline="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epoch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9871" marR="11987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1850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1.555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endParaRPr lang="de-AT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endParaRPr lang="de-AT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endParaRPr lang="de-AT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9871" marR="11987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0.529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-66.0</a:t>
                      </a:r>
                      <a:endParaRPr lang="de-AT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-89.046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-50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0.471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-69.7</a:t>
                      </a:r>
                      <a:endParaRPr lang="de-AT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-0.768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-52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0.399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-74.3</a:t>
                      </a:r>
                      <a:endParaRPr lang="de-AT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-1.414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-105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de-AT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0.364</a:t>
                      </a:r>
                    </a:p>
                  </a:txBody>
                  <a:tcPr marL="119871" marR="1198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-76.6</a:t>
                      </a:r>
                      <a:endParaRPr lang="de-AT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-0.465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-40</a:t>
                      </a:r>
                      <a:endParaRPr lang="de-AT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9390180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6676CC34-7A65-A5AF-0FD8-ED12FBB1F8DC}"/>
              </a:ext>
            </a:extLst>
          </p:cNvPr>
          <p:cNvSpPr txBox="1"/>
          <p:nvPr/>
        </p:nvSpPr>
        <p:spPr>
          <a:xfrm>
            <a:off x="6340979" y="3432926"/>
            <a:ext cx="4678525" cy="52322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Area, change in area and volume, change in ice thickness</a:t>
            </a:r>
            <a:br>
              <a:rPr lang="en-US" sz="1400" noProof="0" dirty="0"/>
            </a:br>
            <a:r>
              <a:rPr lang="en-US" sz="1400" noProof="0" dirty="0"/>
              <a:t>for selected years since 1850.</a:t>
            </a:r>
          </a:p>
        </p:txBody>
      </p:sp>
      <p:pic>
        <p:nvPicPr>
          <p:cNvPr id="7" name="Grafik 6" descr="Ein Bild, das draußen, Natur, Himmel, Wandern enthält.&#10;&#10;KI-generierte Inhalte können fehlerhaft sein.">
            <a:extLst>
              <a:ext uri="{FF2B5EF4-FFF2-40B4-BE49-F238E27FC236}">
                <a16:creationId xmlns:a16="http://schemas.microsoft.com/office/drawing/2014/main" id="{7D008485-00FD-384E-B851-F4DD862B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79" y="4061495"/>
            <a:ext cx="2864934" cy="187378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2A1CDF2-DCBA-EF07-CC22-3BE41580BB4B}"/>
              </a:ext>
            </a:extLst>
          </p:cNvPr>
          <p:cNvSpPr txBox="1"/>
          <p:nvPr/>
        </p:nvSpPr>
        <p:spPr>
          <a:xfrm>
            <a:off x="9293991" y="5599400"/>
            <a:ext cx="2637902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AT" sz="1000" dirty="0"/>
              <a:t>Glacier </a:t>
            </a:r>
            <a:r>
              <a:rPr lang="de-AT" sz="1000" dirty="0" err="1"/>
              <a:t>table</a:t>
            </a:r>
            <a:r>
              <a:rPr lang="de-AT" sz="1000" dirty="0"/>
              <a:t>/ </a:t>
            </a:r>
            <a:r>
              <a:rPr lang="de-AT" sz="1000" i="1" dirty="0" err="1"/>
              <a:t>gletschertisch</a:t>
            </a:r>
            <a:r>
              <a:rPr lang="de-AT" sz="1000" dirty="0"/>
              <a:t> at </a:t>
            </a:r>
            <a:r>
              <a:rPr lang="de-AT" sz="1000" dirty="0" err="1"/>
              <a:t>Gössnitzkees</a:t>
            </a:r>
            <a:r>
              <a:rPr lang="de-AT" sz="1000" dirty="0"/>
              <a:t>,</a:t>
            </a:r>
            <a:br>
              <a:rPr lang="de-AT" sz="1000" dirty="0"/>
            </a:br>
            <a:r>
              <a:rPr lang="de-AT" sz="1000" dirty="0"/>
              <a:t>September 15, 1982.</a:t>
            </a:r>
          </a:p>
        </p:txBody>
      </p:sp>
      <p:sp>
        <p:nvSpPr>
          <p:cNvPr id="20" name="Pfeil: nach unten 19">
            <a:extLst>
              <a:ext uri="{FF2B5EF4-FFF2-40B4-BE49-F238E27FC236}">
                <a16:creationId xmlns:a16="http://schemas.microsoft.com/office/drawing/2014/main" id="{AD887B87-3240-82A6-B1CD-3AB82678E3FC}"/>
              </a:ext>
            </a:extLst>
          </p:cNvPr>
          <p:cNvSpPr/>
          <p:nvPr/>
        </p:nvSpPr>
        <p:spPr>
          <a:xfrm rot="20513432">
            <a:off x="7209438" y="4676571"/>
            <a:ext cx="60290" cy="175846"/>
          </a:xfrm>
          <a:prstGeom prst="downArrow">
            <a:avLst>
              <a:gd name="adj1" fmla="val 50000"/>
              <a:gd name="adj2" fmla="val 8949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2" name="Pfeil: nach unten 21">
            <a:extLst>
              <a:ext uri="{FF2B5EF4-FFF2-40B4-BE49-F238E27FC236}">
                <a16:creationId xmlns:a16="http://schemas.microsoft.com/office/drawing/2014/main" id="{B92ADBFD-03DF-CCBA-A113-77E039EA1F80}"/>
              </a:ext>
            </a:extLst>
          </p:cNvPr>
          <p:cNvSpPr/>
          <p:nvPr/>
        </p:nvSpPr>
        <p:spPr>
          <a:xfrm rot="21444059">
            <a:off x="7783747" y="4587371"/>
            <a:ext cx="60290" cy="175846"/>
          </a:xfrm>
          <a:prstGeom prst="downArrow">
            <a:avLst>
              <a:gd name="adj1" fmla="val 50000"/>
              <a:gd name="adj2" fmla="val 8949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3" name="Pfeil: nach unten 22">
            <a:extLst>
              <a:ext uri="{FF2B5EF4-FFF2-40B4-BE49-F238E27FC236}">
                <a16:creationId xmlns:a16="http://schemas.microsoft.com/office/drawing/2014/main" id="{CA24A621-4249-95C0-47EC-4DDBD353023C}"/>
              </a:ext>
            </a:extLst>
          </p:cNvPr>
          <p:cNvSpPr/>
          <p:nvPr/>
        </p:nvSpPr>
        <p:spPr>
          <a:xfrm rot="237897">
            <a:off x="8338226" y="4605135"/>
            <a:ext cx="60290" cy="175846"/>
          </a:xfrm>
          <a:prstGeom prst="downArrow">
            <a:avLst>
              <a:gd name="adj1" fmla="val 50000"/>
              <a:gd name="adj2" fmla="val 8949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C2FBC65-D07F-6276-8E2F-E1FA7CDE1BA5}"/>
              </a:ext>
            </a:extLst>
          </p:cNvPr>
          <p:cNvSpPr txBox="1"/>
          <p:nvPr/>
        </p:nvSpPr>
        <p:spPr>
          <a:xfrm rot="21035981">
            <a:off x="7357590" y="4586094"/>
            <a:ext cx="374461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AT" sz="1000" dirty="0">
                <a:solidFill>
                  <a:schemeClr val="bg1"/>
                </a:solidFill>
              </a:rPr>
              <a:t>1850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236EA96-6EF3-9C7B-C469-73DF73D160F2}"/>
              </a:ext>
            </a:extLst>
          </p:cNvPr>
          <p:cNvSpPr txBox="1"/>
          <p:nvPr/>
        </p:nvSpPr>
        <p:spPr>
          <a:xfrm>
            <a:off x="7940163" y="4548444"/>
            <a:ext cx="374461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AT" sz="1000" dirty="0">
                <a:solidFill>
                  <a:schemeClr val="bg1"/>
                </a:solidFill>
              </a:rPr>
              <a:t>1850</a:t>
            </a:r>
          </a:p>
        </p:txBody>
      </p:sp>
    </p:spTree>
    <p:extLst>
      <p:ext uri="{BB962C8B-B14F-4D97-AF65-F5344CB8AC3E}">
        <p14:creationId xmlns:p14="http://schemas.microsoft.com/office/powerpoint/2010/main" val="97161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D5AE5-7B54-C6ED-1E15-2D8F13B3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CA116F8-73A4-E8D6-C9CA-831E49DC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C03F4F1-9D2C-F45F-8E3D-83DBB09E72E2}"/>
              </a:ext>
            </a:extLst>
          </p:cNvPr>
          <p:cNvSpPr txBox="1"/>
          <p:nvPr/>
        </p:nvSpPr>
        <p:spPr>
          <a:xfrm>
            <a:off x="750982" y="6096099"/>
            <a:ext cx="5693225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Map of ice thickness change at </a:t>
            </a:r>
            <a:r>
              <a:rPr lang="en-US" sz="1400" noProof="0" dirty="0" err="1"/>
              <a:t>Gössnitzkees</a:t>
            </a:r>
            <a:r>
              <a:rPr lang="en-US" sz="1400" noProof="0" dirty="0"/>
              <a:t> between 2015 and 2021.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ACB8F7-F212-91E7-CBAC-8506BECEF905}"/>
              </a:ext>
            </a:extLst>
          </p:cNvPr>
          <p:cNvSpPr txBox="1"/>
          <p:nvPr/>
        </p:nvSpPr>
        <p:spPr>
          <a:xfrm>
            <a:off x="610969" y="506079"/>
            <a:ext cx="1019437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 Results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8874B1-1B26-E336-8F75-7E140C06BE55}"/>
              </a:ext>
            </a:extLst>
          </p:cNvPr>
          <p:cNvSpPr txBox="1"/>
          <p:nvPr/>
        </p:nvSpPr>
        <p:spPr>
          <a:xfrm>
            <a:off x="1707474" y="506079"/>
            <a:ext cx="4542838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3.1 Glacier change based on aerial photographs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E23252-6AE4-1563-99B9-9A964FF83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43" y="1065213"/>
            <a:ext cx="7743000" cy="5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A7759-D25D-1FBA-A8C9-676E45FD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0585E3-F03F-32CA-FB6A-3013B621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55F66D5-E791-BC62-5ECC-F2E4E5772AE0}"/>
              </a:ext>
            </a:extLst>
          </p:cNvPr>
          <p:cNvSpPr txBox="1"/>
          <p:nvPr/>
        </p:nvSpPr>
        <p:spPr>
          <a:xfrm>
            <a:off x="830992" y="6141819"/>
            <a:ext cx="6525184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Map of the surface movement 2018-2021 in the eastern part of the </a:t>
            </a:r>
            <a:r>
              <a:rPr lang="en-US" sz="1400" noProof="0" dirty="0" err="1"/>
              <a:t>Gössnitzkees</a:t>
            </a:r>
            <a:r>
              <a:rPr lang="en-US" sz="1400" noProof="0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CDC083-6140-D044-747F-F8B58CF82730}"/>
              </a:ext>
            </a:extLst>
          </p:cNvPr>
          <p:cNvSpPr txBox="1"/>
          <p:nvPr/>
        </p:nvSpPr>
        <p:spPr>
          <a:xfrm>
            <a:off x="610969" y="506079"/>
            <a:ext cx="1019437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3 </a:t>
            </a:r>
            <a:r>
              <a:rPr lang="de-AT" sz="1600" dirty="0" err="1">
                <a:solidFill>
                  <a:schemeClr val="bg1"/>
                </a:solidFill>
              </a:rPr>
              <a:t>Results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94FCA9-2EC7-19D6-7EF3-B47988B8BF8E}"/>
              </a:ext>
            </a:extLst>
          </p:cNvPr>
          <p:cNvSpPr txBox="1"/>
          <p:nvPr/>
        </p:nvSpPr>
        <p:spPr>
          <a:xfrm>
            <a:off x="1707474" y="506079"/>
            <a:ext cx="4542838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3.1 Glacier change based on aerial photographs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B8055E-B9FE-31A3-2A80-0F09AD25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67" y="1069851"/>
            <a:ext cx="7720330" cy="5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88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F5B5-80AD-22EA-AE14-FF2D3E1A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31E2A0-45AF-6A6E-0EE7-53CFB513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E65C9EB-11D1-A695-F1B0-5A4992DAE6CC}"/>
              </a:ext>
            </a:extLst>
          </p:cNvPr>
          <p:cNvSpPr txBox="1"/>
          <p:nvPr/>
        </p:nvSpPr>
        <p:spPr>
          <a:xfrm>
            <a:off x="1650142" y="6118959"/>
            <a:ext cx="4697761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Ice thickness change 1996-2025 in the longitudinal profile.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FE24AE-FB0C-25CC-4418-255BA20B3EBF}"/>
              </a:ext>
            </a:extLst>
          </p:cNvPr>
          <p:cNvSpPr txBox="1"/>
          <p:nvPr/>
        </p:nvSpPr>
        <p:spPr>
          <a:xfrm>
            <a:off x="610969" y="506079"/>
            <a:ext cx="1019437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3 </a:t>
            </a:r>
            <a:r>
              <a:rPr lang="de-AT" sz="1600" dirty="0" err="1">
                <a:solidFill>
                  <a:schemeClr val="bg1"/>
                </a:solidFill>
              </a:rPr>
              <a:t>Results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4FA233C-6588-D5AC-AE46-18652B2AE9A6}"/>
              </a:ext>
            </a:extLst>
          </p:cNvPr>
          <p:cNvSpPr txBox="1"/>
          <p:nvPr/>
        </p:nvSpPr>
        <p:spPr>
          <a:xfrm>
            <a:off x="1707474" y="506079"/>
            <a:ext cx="5034959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3.2 Glacier change based on geodetic measurements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FDD48E5-732B-7D2D-0618-9D563514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38" y="1065213"/>
            <a:ext cx="9029385" cy="5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1CE0-7ED5-3571-1167-9A2EE42DC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C6F212-A81C-F5AF-BB8D-D99554AE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707200"/>
            <a:ext cx="610968" cy="614116"/>
          </a:xfrm>
        </p:spPr>
        <p:txBody>
          <a:bodyPr/>
          <a:lstStyle/>
          <a:p>
            <a:pPr>
              <a:spcAft>
                <a:spcPts val="600"/>
              </a:spcAft>
            </a:pPr>
            <a:fld id="{4B64EC4D-37E3-EF42-B9AB-6337577588CB}" type="slidenum">
              <a:rPr lang="de-DE" smtClean="0"/>
              <a:pPr>
                <a:spcAft>
                  <a:spcPts val="600"/>
                </a:spcAft>
              </a:pPr>
              <a:t>9</a:t>
            </a:fld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D9BACF3-8B12-FA6D-15A0-3E6C2CD1667C}"/>
              </a:ext>
            </a:extLst>
          </p:cNvPr>
          <p:cNvSpPr txBox="1"/>
          <p:nvPr/>
        </p:nvSpPr>
        <p:spPr>
          <a:xfrm>
            <a:off x="807866" y="4269352"/>
            <a:ext cx="4726615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Mean ice thickness change </a:t>
            </a:r>
            <a:r>
              <a:rPr lang="en-US" sz="1400" dirty="0"/>
              <a:t>1996-2025 at 4 marked points.</a:t>
            </a:r>
            <a:endParaRPr lang="en-US" sz="14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3CE5DF-D031-4EAA-5B30-BF79DE362CDA}"/>
              </a:ext>
            </a:extLst>
          </p:cNvPr>
          <p:cNvSpPr txBox="1"/>
          <p:nvPr/>
        </p:nvSpPr>
        <p:spPr>
          <a:xfrm>
            <a:off x="7153733" y="4269352"/>
            <a:ext cx="4298613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noProof="0" dirty="0"/>
              <a:t>Mean surface velocity 1996-2025 at 4 marked points.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09ADF7-7963-C2F7-AB9A-5B8CE52AFF40}"/>
              </a:ext>
            </a:extLst>
          </p:cNvPr>
          <p:cNvSpPr txBox="1"/>
          <p:nvPr/>
        </p:nvSpPr>
        <p:spPr>
          <a:xfrm>
            <a:off x="610969" y="506079"/>
            <a:ext cx="1019437" cy="338554"/>
          </a:xfrm>
          <a:prstGeom prst="rect">
            <a:avLst/>
          </a:prstGeom>
          <a:solidFill>
            <a:srgbClr val="0000FF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 Results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BE15AEC-635B-15D9-3635-CD919812C52C}"/>
              </a:ext>
            </a:extLst>
          </p:cNvPr>
          <p:cNvSpPr txBox="1"/>
          <p:nvPr/>
        </p:nvSpPr>
        <p:spPr>
          <a:xfrm>
            <a:off x="1707474" y="506079"/>
            <a:ext cx="5034959" cy="338554"/>
          </a:xfrm>
          <a:prstGeom prst="rect">
            <a:avLst/>
          </a:prstGeom>
          <a:solidFill>
            <a:srgbClr val="7030A0"/>
          </a:solidFill>
        </p:spPr>
        <p:txBody>
          <a:bodyPr wrap="none" lIns="72000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</a:rPr>
              <a:t>3.2 Glacier change based on geodetic measurements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DC35D14-EE00-756F-FE50-722D6404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393" y="1010558"/>
            <a:ext cx="6048406" cy="324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6057030-62F0-5DBB-F80C-7E072F8BA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2" y="1013059"/>
            <a:ext cx="611040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66217"/>
      </p:ext>
    </p:extLst>
  </p:cSld>
  <p:clrMapOvr>
    <a:masterClrMapping/>
  </p:clrMapOvr>
</p:sld>
</file>

<file path=ppt/theme/theme1.xml><?xml version="1.0" encoding="utf-8"?>
<a:theme xmlns:a="http://schemas.openxmlformats.org/drawingml/2006/main" name="TU Graz reduziert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Benutzerdefiniert</PresentationFormat>
  <Paragraphs>101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Lucida Grande</vt:lpstr>
      <vt:lpstr>Wingdings</vt:lpstr>
      <vt:lpstr>TU Graz reduziert</vt:lpstr>
      <vt:lpstr>Gössnitzkees (Schober Group, Hohe Tauern) –  A heavily debris-covered glacier in the context of climate change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Reduzierte TU Graz-Präsentation 16:9</dc:title>
  <dc:subject/>
  <dc:creator>cd@tugraz.at</dc:creator>
  <cp:keywords/>
  <dc:description/>
  <cp:lastModifiedBy>Viktor Kaufmann</cp:lastModifiedBy>
  <cp:revision>77</cp:revision>
  <cp:lastPrinted>2026-06-02T12:53:47Z</cp:lastPrinted>
  <dcterms:created xsi:type="dcterms:W3CDTF">2015-08-27T14:41:22Z</dcterms:created>
  <dcterms:modified xsi:type="dcterms:W3CDTF">2026-06-02T12:56:04Z</dcterms:modified>
  <cp:category/>
</cp:coreProperties>
</file>