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1"/>
  </p:sldMasterIdLst>
  <p:notesMasterIdLst>
    <p:notesMasterId r:id="rId41"/>
  </p:notesMasterIdLst>
  <p:handoutMasterIdLst>
    <p:handoutMasterId r:id="rId42"/>
  </p:handoutMasterIdLst>
  <p:sldIdLst>
    <p:sldId id="269" r:id="rId2"/>
    <p:sldId id="399" r:id="rId3"/>
    <p:sldId id="400" r:id="rId4"/>
    <p:sldId id="402" r:id="rId5"/>
    <p:sldId id="344" r:id="rId6"/>
    <p:sldId id="396" r:id="rId7"/>
    <p:sldId id="347" r:id="rId8"/>
    <p:sldId id="397" r:id="rId9"/>
    <p:sldId id="398" r:id="rId10"/>
    <p:sldId id="401" r:id="rId11"/>
    <p:sldId id="403" r:id="rId12"/>
    <p:sldId id="404" r:id="rId13"/>
    <p:sldId id="345" r:id="rId14"/>
    <p:sldId id="405" r:id="rId15"/>
    <p:sldId id="406" r:id="rId16"/>
    <p:sldId id="407" r:id="rId17"/>
    <p:sldId id="408" r:id="rId18"/>
    <p:sldId id="409" r:id="rId19"/>
    <p:sldId id="410" r:id="rId20"/>
    <p:sldId id="414" r:id="rId21"/>
    <p:sldId id="415" r:id="rId22"/>
    <p:sldId id="416" r:id="rId23"/>
    <p:sldId id="411" r:id="rId24"/>
    <p:sldId id="417" r:id="rId25"/>
    <p:sldId id="418" r:id="rId26"/>
    <p:sldId id="419" r:id="rId27"/>
    <p:sldId id="420" r:id="rId28"/>
    <p:sldId id="424" r:id="rId29"/>
    <p:sldId id="425" r:id="rId30"/>
    <p:sldId id="426" r:id="rId31"/>
    <p:sldId id="427" r:id="rId32"/>
    <p:sldId id="412" r:id="rId33"/>
    <p:sldId id="428" r:id="rId34"/>
    <p:sldId id="429" r:id="rId35"/>
    <p:sldId id="431" r:id="rId36"/>
    <p:sldId id="430" r:id="rId37"/>
    <p:sldId id="421" r:id="rId38"/>
    <p:sldId id="432" r:id="rId39"/>
    <p:sldId id="433" r:id="rId40"/>
  </p:sldIdLst>
  <p:sldSz cx="9144000" cy="6858000" type="screen4x3"/>
  <p:notesSz cx="6858000" cy="9144000"/>
  <p:defaultTextStyle>
    <a:defPPr>
      <a:defRPr lang="de-DE"/>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70146"/>
    <a:srgbClr val="A5A6A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02" autoAdjust="0"/>
    <p:restoredTop sz="94660"/>
  </p:normalViewPr>
  <p:slideViewPr>
    <p:cSldViewPr snapToGrid="0" snapToObjects="1">
      <p:cViewPr>
        <p:scale>
          <a:sx n="75" d="100"/>
          <a:sy n="75" d="100"/>
        </p:scale>
        <p:origin x="-1752" y="-38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2648"/>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B9D490AD-72E0-744D-B726-AA22D338049A}" type="datetime1">
              <a:t>14.06.17</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CFBF5927-EC52-B945-9367-80C190BB9DAE}" type="slidenum">
              <a:rPr lang="de-DE"/>
              <a:pPr/>
              <a:t>‹Nr.›</a:t>
            </a:fld>
            <a:endParaRPr lang="de-DE"/>
          </a:p>
        </p:txBody>
      </p:sp>
    </p:spTree>
    <p:extLst>
      <p:ext uri="{BB962C8B-B14F-4D97-AF65-F5344CB8AC3E}">
        <p14:creationId xmlns:p14="http://schemas.microsoft.com/office/powerpoint/2010/main" val="21754873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1B3D47B6-11B7-514C-AE8E-9F5DB468A512}" type="datetime1">
              <a:t>14.06.17</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A5CAE625-6F55-6E44-9102-F59BC989DC7D}" type="slidenum">
              <a:rPr lang="de-DE"/>
              <a:pPr/>
              <a:t>‹Nr.›</a:t>
            </a:fld>
            <a:endParaRPr lang="de-DE"/>
          </a:p>
        </p:txBody>
      </p:sp>
    </p:spTree>
    <p:extLst>
      <p:ext uri="{BB962C8B-B14F-4D97-AF65-F5344CB8AC3E}">
        <p14:creationId xmlns:p14="http://schemas.microsoft.com/office/powerpoint/2010/main" val="183761529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FD8302-7C40-B04F-BDA9-1659F7E683D2}" type="slidenum">
              <a:rPr lang="de-DE"/>
              <a:pPr>
                <a:defRPr/>
              </a:pPr>
              <a:t>1</a:t>
            </a:fld>
            <a:endParaRPr lang="de-DE"/>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p:txBody>
          <a:bodyPr/>
          <a:lstStyle/>
          <a:p>
            <a:pPr eaLnBrk="1" hangingPunct="1">
              <a:defRPr/>
            </a:pPr>
            <a:endParaRPr lang="de-DE"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FD8302-7C40-B04F-BDA9-1659F7E683D2}" type="slidenum">
              <a:rPr lang="de-DE"/>
              <a:pPr>
                <a:defRPr/>
              </a:pPr>
              <a:t>10</a:t>
            </a:fld>
            <a:endParaRPr lang="de-DE"/>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p:txBody>
          <a:bodyPr/>
          <a:lstStyle/>
          <a:p>
            <a:pPr eaLnBrk="1" hangingPunct="1">
              <a:defRPr/>
            </a:pPr>
            <a:endParaRPr lang="de-DE"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FD8302-7C40-B04F-BDA9-1659F7E683D2}" type="slidenum">
              <a:rPr lang="de-DE"/>
              <a:pPr>
                <a:defRPr/>
              </a:pPr>
              <a:t>11</a:t>
            </a:fld>
            <a:endParaRPr lang="de-DE"/>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p:txBody>
          <a:bodyPr/>
          <a:lstStyle/>
          <a:p>
            <a:pPr eaLnBrk="1" hangingPunct="1">
              <a:defRPr/>
            </a:pPr>
            <a:endParaRPr lang="de-DE"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FD8302-7C40-B04F-BDA9-1659F7E683D2}" type="slidenum">
              <a:rPr lang="de-DE"/>
              <a:pPr>
                <a:defRPr/>
              </a:pPr>
              <a:t>12</a:t>
            </a:fld>
            <a:endParaRPr lang="de-DE"/>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p:txBody>
          <a:bodyPr/>
          <a:lstStyle/>
          <a:p>
            <a:pPr eaLnBrk="1" hangingPunct="1">
              <a:defRPr/>
            </a:pPr>
            <a:endParaRPr lang="de-DE"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13</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14</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15</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16</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17</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18</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19</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FD8302-7C40-B04F-BDA9-1659F7E683D2}" type="slidenum">
              <a:rPr lang="de-DE"/>
              <a:pPr>
                <a:defRPr/>
              </a:pPr>
              <a:t>2</a:t>
            </a:fld>
            <a:endParaRPr lang="de-DE"/>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p:txBody>
          <a:bodyPr/>
          <a:lstStyle/>
          <a:p>
            <a:pPr eaLnBrk="1" hangingPunct="1">
              <a:defRPr/>
            </a:pPr>
            <a:endParaRPr lang="de-DE"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20</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21</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22</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23</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24</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25</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26</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27</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28</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29</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FD8302-7C40-B04F-BDA9-1659F7E683D2}" type="slidenum">
              <a:rPr lang="de-DE"/>
              <a:pPr>
                <a:defRPr/>
              </a:pPr>
              <a:t>3</a:t>
            </a:fld>
            <a:endParaRPr lang="de-DE"/>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p:txBody>
          <a:bodyPr/>
          <a:lstStyle/>
          <a:p>
            <a:pPr eaLnBrk="1" hangingPunct="1">
              <a:defRPr/>
            </a:pPr>
            <a:endParaRPr lang="de-DE"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30</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31</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32</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33</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34</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35</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36</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37</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38</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904E-1315-FB4D-A4F3-1AAAB8EDC270}" type="slidenum">
              <a:rPr lang="en-US"/>
              <a:pPr>
                <a:defRPr/>
              </a:pPr>
              <a:t>39</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endParaRPr lang="de-DE"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FD8302-7C40-B04F-BDA9-1659F7E683D2}" type="slidenum">
              <a:rPr lang="de-DE"/>
              <a:pPr>
                <a:defRPr/>
              </a:pPr>
              <a:t>4</a:t>
            </a:fld>
            <a:endParaRPr lang="de-DE"/>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p:txBody>
          <a:bodyPr/>
          <a:lstStyle/>
          <a:p>
            <a:pPr eaLnBrk="1" hangingPunct="1">
              <a:defRPr/>
            </a:pPr>
            <a:endParaRPr lang="de-DE"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FD8302-7C40-B04F-BDA9-1659F7E683D2}" type="slidenum">
              <a:rPr lang="de-DE"/>
              <a:pPr>
                <a:defRPr/>
              </a:pPr>
              <a:t>5</a:t>
            </a:fld>
            <a:endParaRPr lang="de-DE"/>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p:txBody>
          <a:bodyPr/>
          <a:lstStyle/>
          <a:p>
            <a:pPr eaLnBrk="1" hangingPunct="1">
              <a:defRPr/>
            </a:pPr>
            <a:endParaRPr lang="de-DE"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FD8302-7C40-B04F-BDA9-1659F7E683D2}" type="slidenum">
              <a:rPr lang="de-DE"/>
              <a:pPr>
                <a:defRPr/>
              </a:pPr>
              <a:t>6</a:t>
            </a:fld>
            <a:endParaRPr lang="de-DE"/>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p:txBody>
          <a:bodyPr/>
          <a:lstStyle/>
          <a:p>
            <a:pPr eaLnBrk="1" hangingPunct="1">
              <a:defRPr/>
            </a:pPr>
            <a:endParaRPr lang="de-DE"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FD8302-7C40-B04F-BDA9-1659F7E683D2}" type="slidenum">
              <a:rPr lang="de-DE"/>
              <a:pPr>
                <a:defRPr/>
              </a:pPr>
              <a:t>7</a:t>
            </a:fld>
            <a:endParaRPr lang="de-DE"/>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p:txBody>
          <a:bodyPr/>
          <a:lstStyle/>
          <a:p>
            <a:pPr eaLnBrk="1" hangingPunct="1">
              <a:defRPr/>
            </a:pPr>
            <a:endParaRPr lang="de-DE"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FD8302-7C40-B04F-BDA9-1659F7E683D2}" type="slidenum">
              <a:rPr lang="de-DE"/>
              <a:pPr>
                <a:defRPr/>
              </a:pPr>
              <a:t>8</a:t>
            </a:fld>
            <a:endParaRPr lang="de-DE"/>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p:txBody>
          <a:bodyPr/>
          <a:lstStyle/>
          <a:p>
            <a:pPr eaLnBrk="1" hangingPunct="1">
              <a:defRPr/>
            </a:pPr>
            <a:endParaRPr lang="de-DE"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FD8302-7C40-B04F-BDA9-1659F7E683D2}" type="slidenum">
              <a:rPr lang="de-DE"/>
              <a:pPr>
                <a:defRPr/>
              </a:pPr>
              <a:t>9</a:t>
            </a:fld>
            <a:endParaRPr lang="de-DE"/>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p:txBody>
          <a:bodyPr/>
          <a:lstStyle/>
          <a:p>
            <a:pPr eaLnBrk="1" hangingPunct="1">
              <a:defRPr/>
            </a:pPr>
            <a:endParaRPr lang="de-DE"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KURZ">
    <p:bg>
      <p:bgPr>
        <a:gradFill flip="none" rotWithShape="1">
          <a:gsLst>
            <a:gs pos="100000">
              <a:srgbClr val="A5A6A5"/>
            </a:gs>
            <a:gs pos="0">
              <a:srgbClr val="FFFFFF"/>
            </a:gs>
          </a:gsLst>
          <a:lin ang="5400000" scaled="0"/>
          <a:tileRect/>
        </a:gradFill>
        <a:effectLst/>
      </p:bgPr>
    </p:bg>
    <p:spTree>
      <p:nvGrpSpPr>
        <p:cNvPr id="1" name=""/>
        <p:cNvGrpSpPr/>
        <p:nvPr/>
      </p:nvGrpSpPr>
      <p:grpSpPr>
        <a:xfrm>
          <a:off x="0" y="0"/>
          <a:ext cx="0" cy="0"/>
          <a:chOff x="0" y="0"/>
          <a:chExt cx="0" cy="0"/>
        </a:xfrm>
      </p:grpSpPr>
      <p:pic>
        <p:nvPicPr>
          <p:cNvPr id="6" name="Bild 7" descr="AT_Pictogramm2.png"/>
          <p:cNvPicPr>
            <a:picLocks noChangeAspect="1"/>
          </p:cNvPicPr>
          <p:nvPr userDrawn="1"/>
        </p:nvPicPr>
        <p:blipFill rotWithShape="1">
          <a:blip r:embed="rId2">
            <a:alphaModFix amt="78000"/>
            <a:extLst>
              <a:ext uri="{28A0092B-C50C-407E-A947-70E740481C1C}">
                <a14:useLocalDpi xmlns:a14="http://schemas.microsoft.com/office/drawing/2010/main" val="0"/>
              </a:ext>
            </a:extLst>
          </a:blip>
          <a:srcRect l="18355" b="7739"/>
          <a:stretch/>
        </p:blipFill>
        <p:spPr bwMode="auto">
          <a:xfrm>
            <a:off x="0" y="1490664"/>
            <a:ext cx="8890000" cy="4864100"/>
          </a:xfrm>
          <a:prstGeom prst="rect">
            <a:avLst/>
          </a:prstGeom>
          <a:noFill/>
          <a:ln>
            <a:noFill/>
          </a:ln>
          <a:extLst>
            <a:ext uri="{909E8E84-426E-40dd-AFC4-6F175D3DCCD1}">
              <a14:hiddenFill xmlns:a14="http://schemas.microsoft.com/office/drawing/2010/main">
                <a:solidFill>
                  <a:srgbClr val="FFFFFF">
                    <a:alpha val="78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2"/>
          <p:cNvSpPr>
            <a:spLocks noGrp="1"/>
          </p:cNvSpPr>
          <p:nvPr>
            <p:ph type="title"/>
          </p:nvPr>
        </p:nvSpPr>
        <p:spPr>
          <a:xfrm>
            <a:off x="720725" y="1134533"/>
            <a:ext cx="8169479" cy="2489199"/>
          </a:xfrm>
        </p:spPr>
        <p:txBody>
          <a:bodyPr anchor="b"/>
          <a:lstStyle>
            <a:lvl1pPr>
              <a:defRPr sz="5000">
                <a:solidFill>
                  <a:srgbClr val="F70146"/>
                </a:solidFill>
              </a:defRPr>
            </a:lvl1pPr>
          </a:lstStyle>
          <a:p>
            <a:r>
              <a:rPr lang="de-AT" dirty="0" smtClean="0"/>
              <a:t>Mastertitelformat bearbeiten</a:t>
            </a:r>
            <a:endParaRPr lang="de-DE" dirty="0"/>
          </a:p>
        </p:txBody>
      </p:sp>
      <p:sp>
        <p:nvSpPr>
          <p:cNvPr id="8" name="Untertitel 2"/>
          <p:cNvSpPr txBox="1">
            <a:spLocks/>
          </p:cNvSpPr>
          <p:nvPr userDrawn="1"/>
        </p:nvSpPr>
        <p:spPr bwMode="auto">
          <a:xfrm>
            <a:off x="720725" y="6513513"/>
            <a:ext cx="7294563" cy="287337"/>
          </a:xfrm>
          <a:prstGeom prst="rect">
            <a:avLst/>
          </a:prstGeom>
          <a:noFill/>
          <a:ln>
            <a:noFill/>
          </a:ln>
          <a:extLst/>
        </p:spPr>
        <p:txBody>
          <a:bodyPr lIns="0" tIns="0" rIns="0" bIns="0"/>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de-DE" sz="1000" smtClean="0">
                <a:solidFill>
                  <a:srgbClr val="F70146"/>
                </a:solidFill>
                <a:latin typeface="Wingdings 3" charset="0"/>
                <a:cs typeface="Wingdings 3" charset="0"/>
              </a:rPr>
              <a:t>u</a:t>
            </a:r>
            <a:r>
              <a:rPr lang="de-DE" sz="1200" smtClean="0">
                <a:solidFill>
                  <a:srgbClr val="595959"/>
                </a:solidFill>
              </a:rPr>
              <a:t> www.tugraz.at</a:t>
            </a:r>
          </a:p>
        </p:txBody>
      </p:sp>
      <p:sp>
        <p:nvSpPr>
          <p:cNvPr id="11" name="Datumsplatzhalter 3"/>
          <p:cNvSpPr>
            <a:spLocks noGrp="1"/>
          </p:cNvSpPr>
          <p:nvPr>
            <p:ph type="dt" sz="half" idx="15"/>
          </p:nvPr>
        </p:nvSpPr>
        <p:spPr>
          <a:xfrm>
            <a:off x="720725" y="4552950"/>
            <a:ext cx="3724275" cy="215900"/>
          </a:xfrm>
          <a:prstGeom prst="rect">
            <a:avLst/>
          </a:prstGeom>
        </p:spPr>
        <p:txBody>
          <a:bodyPr/>
          <a:lstStyle>
            <a:lvl1pPr>
              <a:defRPr sz="2000"/>
            </a:lvl1pPr>
          </a:lstStyle>
          <a:p>
            <a:endParaRPr lang="de-DE"/>
          </a:p>
        </p:txBody>
      </p:sp>
      <p:sp>
        <p:nvSpPr>
          <p:cNvPr id="13" name="Fußzeilenplatzhalter 4"/>
          <p:cNvSpPr>
            <a:spLocks noGrp="1"/>
          </p:cNvSpPr>
          <p:nvPr>
            <p:ph type="ftr" sz="quarter" idx="16"/>
          </p:nvPr>
        </p:nvSpPr>
        <p:spPr>
          <a:xfrm>
            <a:off x="720725" y="3802063"/>
            <a:ext cx="8229600" cy="652462"/>
          </a:xfrm>
          <a:prstGeom prst="rect">
            <a:avLst/>
          </a:prstGeom>
        </p:spPr>
        <p:txBody>
          <a:bodyPr anchor="b"/>
          <a:lstStyle>
            <a:lvl1pPr algn="l">
              <a:defRPr sz="2000" b="1">
                <a:solidFill>
                  <a:srgbClr val="595959"/>
                </a:solidFill>
              </a:defRPr>
            </a:lvl1pPr>
          </a:lstStyle>
          <a:p>
            <a:pPr>
              <a:defRPr/>
            </a:pPr>
            <a:endParaRPr lang="de-DE" dirty="0"/>
          </a:p>
        </p:txBody>
      </p:sp>
      <p:sp>
        <p:nvSpPr>
          <p:cNvPr id="2" name="Foliennummernplatzhalter 1"/>
          <p:cNvSpPr>
            <a:spLocks noGrp="1"/>
          </p:cNvSpPr>
          <p:nvPr>
            <p:ph type="sldNum" sz="quarter" idx="17"/>
          </p:nvPr>
        </p:nvSpPr>
        <p:spPr/>
        <p:txBody>
          <a:bodyPr/>
          <a:lstStyle/>
          <a:p>
            <a:fld id="{B49F2FF2-6358-8E4F-914D-E4E7288E5044}" type="slidenum">
              <a:rPr lang="de-DE" smtClean="0"/>
              <a:pPr/>
              <a:t>‹Nr.›</a:t>
            </a:fld>
            <a:endParaRPr lang="de-DE" dirty="0"/>
          </a:p>
        </p:txBody>
      </p:sp>
    </p:spTree>
    <p:extLst>
      <p:ext uri="{BB962C8B-B14F-4D97-AF65-F5344CB8AC3E}">
        <p14:creationId xmlns:p14="http://schemas.microsoft.com/office/powerpoint/2010/main" val="241211986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Foliennummernplatzhalter 2"/>
          <p:cNvSpPr>
            <a:spLocks noGrp="1"/>
          </p:cNvSpPr>
          <p:nvPr>
            <p:ph type="sldNum" sz="quarter" idx="10"/>
          </p:nvPr>
        </p:nvSpPr>
        <p:spPr/>
        <p:txBody>
          <a:bodyPr/>
          <a:lstStyle/>
          <a:p>
            <a:r>
              <a:rPr lang="de-DE" smtClean="0"/>
              <a:t>1</a:t>
            </a:r>
            <a:endParaRPr lang="de-DE" dirty="0"/>
          </a:p>
        </p:txBody>
      </p:sp>
    </p:spTree>
    <p:extLst>
      <p:ext uri="{BB962C8B-B14F-4D97-AF65-F5344CB8AC3E}">
        <p14:creationId xmlns:p14="http://schemas.microsoft.com/office/powerpoint/2010/main" val="890502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Mastertitelformat bearbeiten</a:t>
            </a:r>
            <a:endParaRPr lang="de-DE" dirty="0"/>
          </a:p>
        </p:txBody>
      </p:sp>
      <p:sp>
        <p:nvSpPr>
          <p:cNvPr id="3" name="Inhaltsplatzhalter 2"/>
          <p:cNvSpPr>
            <a:spLocks noGrp="1"/>
          </p:cNvSpPr>
          <p:nvPr>
            <p:ph idx="1"/>
          </p:nvPr>
        </p:nvSpPr>
        <p:spPr/>
        <p:txBody>
          <a:bodyPr/>
          <a:lstStyle>
            <a:lvl2pPr>
              <a:buClr>
                <a:srgbClr val="F70146"/>
              </a:buClr>
              <a:defRPr/>
            </a:lvl2pPr>
            <a:lvl3pPr marL="808038" indent="-271463">
              <a:buClrTx/>
              <a:buFont typeface="Wingdings" charset="2"/>
              <a:buChar char="§"/>
              <a:defRPr/>
            </a:lvl3pPr>
            <a:lvl4pPr marL="1600200" indent="-228600">
              <a:buClr>
                <a:schemeClr val="bg1">
                  <a:lumMod val="65000"/>
                </a:schemeClr>
              </a:buClr>
              <a:buFont typeface="Wingdings" charset="2"/>
              <a:buChar char="§"/>
              <a:defRPr/>
            </a:lvl4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16" name="Textplatzhalter 15"/>
          <p:cNvSpPr>
            <a:spLocks noGrp="1"/>
          </p:cNvSpPr>
          <p:nvPr>
            <p:ph type="body" sz="quarter" idx="14"/>
          </p:nvPr>
        </p:nvSpPr>
        <p:spPr>
          <a:xfrm>
            <a:off x="720725" y="190801"/>
            <a:ext cx="8229600" cy="254389"/>
          </a:xfrm>
        </p:spPr>
        <p:txBody>
          <a:bodyPr>
            <a:normAutofit/>
          </a:bodyPr>
          <a:lstStyle>
            <a:lvl1pPr>
              <a:defRPr sz="1600"/>
            </a:lvl1pPr>
          </a:lstStyle>
          <a:p>
            <a:pPr lvl="0"/>
            <a:r>
              <a:rPr lang="de-AT" smtClean="0"/>
              <a:t>Mastertextformat bearbeiten</a:t>
            </a:r>
          </a:p>
        </p:txBody>
      </p:sp>
      <p:sp>
        <p:nvSpPr>
          <p:cNvPr id="6" name="Datumsplatzhalter 3"/>
          <p:cNvSpPr>
            <a:spLocks noGrp="1"/>
          </p:cNvSpPr>
          <p:nvPr>
            <p:ph type="dt" sz="half" idx="15"/>
          </p:nvPr>
        </p:nvSpPr>
        <p:spPr>
          <a:xfrm>
            <a:off x="720725" y="6596063"/>
            <a:ext cx="3724275" cy="215900"/>
          </a:xfrm>
          <a:prstGeom prst="rect">
            <a:avLst/>
          </a:prstGeom>
        </p:spPr>
        <p:txBody>
          <a:bodyPr/>
          <a:lstStyle>
            <a:lvl1pPr>
              <a:defRPr/>
            </a:lvl1pPr>
          </a:lstStyle>
          <a:p>
            <a:endParaRPr lang="de-DE"/>
          </a:p>
        </p:txBody>
      </p:sp>
      <p:sp>
        <p:nvSpPr>
          <p:cNvPr id="7" name="Fußzeilenplatzhalter 4"/>
          <p:cNvSpPr>
            <a:spLocks noGrp="1"/>
          </p:cNvSpPr>
          <p:nvPr>
            <p:ph type="ftr" sz="quarter" idx="16"/>
          </p:nvPr>
        </p:nvSpPr>
        <p:spPr>
          <a:xfrm>
            <a:off x="720725" y="6415088"/>
            <a:ext cx="8229600" cy="260350"/>
          </a:xfrm>
          <a:prstGeom prst="rect">
            <a:avLst/>
          </a:prstGeom>
        </p:spPr>
        <p:txBody>
          <a:bodyPr/>
          <a:lstStyle>
            <a:lvl1pPr>
              <a:defRPr/>
            </a:lvl1pPr>
          </a:lstStyle>
          <a:p>
            <a:pPr>
              <a:defRPr/>
            </a:pPr>
            <a:endParaRPr lang="de-DE" dirty="0"/>
          </a:p>
        </p:txBody>
      </p:sp>
      <p:sp>
        <p:nvSpPr>
          <p:cNvPr id="8" name="Foliennummernplatzhalter 5"/>
          <p:cNvSpPr>
            <a:spLocks noGrp="1"/>
          </p:cNvSpPr>
          <p:nvPr>
            <p:ph type="sldNum" sz="quarter" idx="17"/>
          </p:nvPr>
        </p:nvSpPr>
        <p:spPr/>
        <p:txBody>
          <a:bodyPr/>
          <a:lstStyle>
            <a:lvl1pPr>
              <a:defRPr/>
            </a:lvl1pPr>
          </a:lstStyle>
          <a:p>
            <a:fld id="{EC1F9894-71C1-7C41-A3A8-9C65C7C3E21B}" type="slidenum">
              <a:rPr lang="de-DE"/>
              <a:pPr/>
              <a:t>‹Nr.›</a:t>
            </a:fld>
            <a:endParaRPr lang="de-DE"/>
          </a:p>
        </p:txBody>
      </p:sp>
    </p:spTree>
    <p:extLst>
      <p:ext uri="{BB962C8B-B14F-4D97-AF65-F5344CB8AC3E}">
        <p14:creationId xmlns:p14="http://schemas.microsoft.com/office/powerpoint/2010/main" val="157656084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zwei Inhalte">
    <p:spTree>
      <p:nvGrpSpPr>
        <p:cNvPr id="1" name=""/>
        <p:cNvGrpSpPr/>
        <p:nvPr/>
      </p:nvGrpSpPr>
      <p:grpSpPr>
        <a:xfrm>
          <a:off x="0" y="0"/>
          <a:ext cx="0" cy="0"/>
          <a:chOff x="0" y="0"/>
          <a:chExt cx="0" cy="0"/>
        </a:xfrm>
      </p:grpSpPr>
      <p:sp>
        <p:nvSpPr>
          <p:cNvPr id="10" name="Titel 1"/>
          <p:cNvSpPr>
            <a:spLocks noGrp="1"/>
          </p:cNvSpPr>
          <p:nvPr>
            <p:ph type="title"/>
          </p:nvPr>
        </p:nvSpPr>
        <p:spPr>
          <a:xfrm>
            <a:off x="720000" y="601200"/>
            <a:ext cx="8229600" cy="1143000"/>
          </a:xfrm>
        </p:spPr>
        <p:txBody>
          <a:bodyPr/>
          <a:lstStyle/>
          <a:p>
            <a:r>
              <a:rPr lang="de-AT" dirty="0" smtClean="0"/>
              <a:t>Mastertitelformat bearbeiten</a:t>
            </a:r>
            <a:endParaRPr lang="de-DE" dirty="0"/>
          </a:p>
        </p:txBody>
      </p:sp>
      <p:sp>
        <p:nvSpPr>
          <p:cNvPr id="11" name="Inhaltsplatzhalter 2"/>
          <p:cNvSpPr>
            <a:spLocks noGrp="1"/>
          </p:cNvSpPr>
          <p:nvPr>
            <p:ph idx="1"/>
          </p:nvPr>
        </p:nvSpPr>
        <p:spPr>
          <a:xfrm>
            <a:off x="720000" y="1800000"/>
            <a:ext cx="3960000" cy="4525963"/>
          </a:xfrm>
        </p:spPr>
        <p:txBody>
          <a:body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16" name="Inhaltsplatzhalter 2"/>
          <p:cNvSpPr>
            <a:spLocks noGrp="1"/>
          </p:cNvSpPr>
          <p:nvPr>
            <p:ph idx="13"/>
          </p:nvPr>
        </p:nvSpPr>
        <p:spPr>
          <a:xfrm>
            <a:off x="4968000" y="1800000"/>
            <a:ext cx="3960000" cy="4525963"/>
          </a:xfrm>
        </p:spPr>
        <p:txBody>
          <a:body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19" name="Textplatzhalter 15"/>
          <p:cNvSpPr>
            <a:spLocks noGrp="1"/>
          </p:cNvSpPr>
          <p:nvPr>
            <p:ph type="body" sz="quarter" idx="15"/>
          </p:nvPr>
        </p:nvSpPr>
        <p:spPr>
          <a:xfrm>
            <a:off x="720725" y="190801"/>
            <a:ext cx="8229600" cy="254389"/>
          </a:xfrm>
        </p:spPr>
        <p:txBody>
          <a:bodyPr>
            <a:normAutofit/>
          </a:bodyPr>
          <a:lstStyle>
            <a:lvl1pPr>
              <a:defRPr sz="1600"/>
            </a:lvl1pPr>
          </a:lstStyle>
          <a:p>
            <a:pPr lvl="0"/>
            <a:r>
              <a:rPr lang="de-AT" smtClean="0"/>
              <a:t>Mastertextformat bearbeiten</a:t>
            </a:r>
          </a:p>
        </p:txBody>
      </p:sp>
      <p:sp>
        <p:nvSpPr>
          <p:cNvPr id="7" name="Datumsplatzhalter 3"/>
          <p:cNvSpPr>
            <a:spLocks noGrp="1"/>
          </p:cNvSpPr>
          <p:nvPr>
            <p:ph type="dt" sz="half" idx="17"/>
          </p:nvPr>
        </p:nvSpPr>
        <p:spPr>
          <a:xfrm>
            <a:off x="720725" y="6596063"/>
            <a:ext cx="3724275" cy="215900"/>
          </a:xfrm>
          <a:prstGeom prst="rect">
            <a:avLst/>
          </a:prstGeom>
        </p:spPr>
        <p:txBody>
          <a:bodyPr/>
          <a:lstStyle>
            <a:lvl1pPr>
              <a:defRPr/>
            </a:lvl1pPr>
          </a:lstStyle>
          <a:p>
            <a:endParaRPr lang="de-DE"/>
          </a:p>
        </p:txBody>
      </p:sp>
      <p:sp>
        <p:nvSpPr>
          <p:cNvPr id="8" name="Fußzeilenplatzhalter 4"/>
          <p:cNvSpPr>
            <a:spLocks noGrp="1"/>
          </p:cNvSpPr>
          <p:nvPr>
            <p:ph type="ftr" sz="quarter" idx="18"/>
          </p:nvPr>
        </p:nvSpPr>
        <p:spPr>
          <a:xfrm>
            <a:off x="720725" y="6415088"/>
            <a:ext cx="8229600" cy="260350"/>
          </a:xfrm>
          <a:prstGeom prst="rect">
            <a:avLst/>
          </a:prstGeom>
        </p:spPr>
        <p:txBody>
          <a:bodyPr/>
          <a:lstStyle>
            <a:lvl1pPr>
              <a:defRPr/>
            </a:lvl1pPr>
          </a:lstStyle>
          <a:p>
            <a:pPr>
              <a:defRPr/>
            </a:pPr>
            <a:endParaRPr lang="de-DE" dirty="0"/>
          </a:p>
        </p:txBody>
      </p:sp>
      <p:sp>
        <p:nvSpPr>
          <p:cNvPr id="9" name="Foliennummernplatzhalter 5"/>
          <p:cNvSpPr>
            <a:spLocks noGrp="1"/>
          </p:cNvSpPr>
          <p:nvPr>
            <p:ph type="sldNum" sz="quarter" idx="19"/>
          </p:nvPr>
        </p:nvSpPr>
        <p:spPr/>
        <p:txBody>
          <a:bodyPr/>
          <a:lstStyle>
            <a:lvl1pPr>
              <a:defRPr/>
            </a:lvl1pPr>
          </a:lstStyle>
          <a:p>
            <a:fld id="{35E49E91-34AA-7945-9664-32FA9CA37C28}" type="slidenum">
              <a:rPr lang="de-DE"/>
              <a:pPr/>
              <a:t>‹Nr.›</a:t>
            </a:fld>
            <a:endParaRPr lang="de-DE"/>
          </a:p>
        </p:txBody>
      </p:sp>
    </p:spTree>
    <p:extLst>
      <p:ext uri="{BB962C8B-B14F-4D97-AF65-F5344CB8AC3E}">
        <p14:creationId xmlns:p14="http://schemas.microsoft.com/office/powerpoint/2010/main" val="71974445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hne Inhalt">
    <p:spTree>
      <p:nvGrpSpPr>
        <p:cNvPr id="1" name=""/>
        <p:cNvGrpSpPr/>
        <p:nvPr/>
      </p:nvGrpSpPr>
      <p:grpSpPr>
        <a:xfrm>
          <a:off x="0" y="0"/>
          <a:ext cx="0" cy="0"/>
          <a:chOff x="0" y="0"/>
          <a:chExt cx="0" cy="0"/>
        </a:xfrm>
      </p:grpSpPr>
      <p:sp>
        <p:nvSpPr>
          <p:cNvPr id="14" name="Titel 1"/>
          <p:cNvSpPr>
            <a:spLocks noGrp="1"/>
          </p:cNvSpPr>
          <p:nvPr>
            <p:ph type="title"/>
          </p:nvPr>
        </p:nvSpPr>
        <p:spPr>
          <a:xfrm>
            <a:off x="720000" y="601200"/>
            <a:ext cx="8229600" cy="1143000"/>
          </a:xfrm>
        </p:spPr>
        <p:txBody>
          <a:bodyPr/>
          <a:lstStyle/>
          <a:p>
            <a:r>
              <a:rPr lang="de-AT" dirty="0" smtClean="0"/>
              <a:t>Mastertitelformat bearbeiten</a:t>
            </a:r>
            <a:endParaRPr lang="de-DE" dirty="0"/>
          </a:p>
        </p:txBody>
      </p:sp>
      <p:sp>
        <p:nvSpPr>
          <p:cNvPr id="16" name="Textplatzhalter 15"/>
          <p:cNvSpPr>
            <a:spLocks noGrp="1"/>
          </p:cNvSpPr>
          <p:nvPr>
            <p:ph type="body" sz="quarter" idx="14"/>
          </p:nvPr>
        </p:nvSpPr>
        <p:spPr>
          <a:xfrm>
            <a:off x="720725" y="190801"/>
            <a:ext cx="8229600" cy="254389"/>
          </a:xfrm>
        </p:spPr>
        <p:txBody>
          <a:bodyPr>
            <a:normAutofit/>
          </a:bodyPr>
          <a:lstStyle>
            <a:lvl1pPr>
              <a:defRPr sz="1600"/>
            </a:lvl1pPr>
          </a:lstStyle>
          <a:p>
            <a:pPr lvl="0"/>
            <a:r>
              <a:rPr lang="de-AT" smtClean="0"/>
              <a:t>Mastertextformat bearbeiten</a:t>
            </a:r>
          </a:p>
        </p:txBody>
      </p:sp>
      <p:sp>
        <p:nvSpPr>
          <p:cNvPr id="5" name="Datumsplatzhalter 3"/>
          <p:cNvSpPr>
            <a:spLocks noGrp="1"/>
          </p:cNvSpPr>
          <p:nvPr>
            <p:ph type="dt" sz="half" idx="15"/>
          </p:nvPr>
        </p:nvSpPr>
        <p:spPr>
          <a:xfrm>
            <a:off x="720725" y="6596063"/>
            <a:ext cx="3724275" cy="215900"/>
          </a:xfrm>
          <a:prstGeom prst="rect">
            <a:avLst/>
          </a:prstGeom>
        </p:spPr>
        <p:txBody>
          <a:bodyPr/>
          <a:lstStyle>
            <a:lvl1pPr>
              <a:defRPr/>
            </a:lvl1pPr>
          </a:lstStyle>
          <a:p>
            <a:endParaRPr lang="de-DE"/>
          </a:p>
        </p:txBody>
      </p:sp>
      <p:sp>
        <p:nvSpPr>
          <p:cNvPr id="6" name="Fußzeilenplatzhalter 4"/>
          <p:cNvSpPr>
            <a:spLocks noGrp="1"/>
          </p:cNvSpPr>
          <p:nvPr>
            <p:ph type="ftr" sz="quarter" idx="16"/>
          </p:nvPr>
        </p:nvSpPr>
        <p:spPr>
          <a:xfrm>
            <a:off x="720725" y="6415088"/>
            <a:ext cx="8229600" cy="260350"/>
          </a:xfrm>
          <a:prstGeom prst="rect">
            <a:avLst/>
          </a:prstGeom>
        </p:spPr>
        <p:txBody>
          <a:bodyPr/>
          <a:lstStyle>
            <a:lvl1pPr>
              <a:defRPr/>
            </a:lvl1pPr>
          </a:lstStyle>
          <a:p>
            <a:pPr>
              <a:defRPr/>
            </a:pPr>
            <a:endParaRPr lang="de-DE" dirty="0"/>
          </a:p>
        </p:txBody>
      </p:sp>
      <p:sp>
        <p:nvSpPr>
          <p:cNvPr id="7" name="Foliennummernplatzhalter 5"/>
          <p:cNvSpPr>
            <a:spLocks noGrp="1"/>
          </p:cNvSpPr>
          <p:nvPr>
            <p:ph type="sldNum" sz="quarter" idx="17"/>
          </p:nvPr>
        </p:nvSpPr>
        <p:spPr/>
        <p:txBody>
          <a:bodyPr/>
          <a:lstStyle>
            <a:lvl1pPr>
              <a:defRPr/>
            </a:lvl1pPr>
          </a:lstStyle>
          <a:p>
            <a:fld id="{BEE3174A-9C41-4543-A159-B35D9E0C4890}" type="slidenum">
              <a:rPr lang="de-DE"/>
              <a:pPr/>
              <a:t>‹Nr.›</a:t>
            </a:fld>
            <a:endParaRPr lang="de-DE"/>
          </a:p>
        </p:txBody>
      </p:sp>
    </p:spTree>
    <p:extLst>
      <p:ext uri="{BB962C8B-B14F-4D97-AF65-F5344CB8AC3E}">
        <p14:creationId xmlns:p14="http://schemas.microsoft.com/office/powerpoint/2010/main" val="1328275457"/>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11" name="Titel 1"/>
          <p:cNvSpPr>
            <a:spLocks noGrp="1"/>
          </p:cNvSpPr>
          <p:nvPr>
            <p:ph type="title"/>
          </p:nvPr>
        </p:nvSpPr>
        <p:spPr>
          <a:xfrm>
            <a:off x="206748" y="2097090"/>
            <a:ext cx="8742852" cy="1299604"/>
          </a:xfrm>
        </p:spPr>
        <p:txBody>
          <a:bodyPr anchor="b">
            <a:normAutofit/>
          </a:bodyPr>
          <a:lstStyle>
            <a:lvl1pPr algn="ctr">
              <a:defRPr sz="4400"/>
            </a:lvl1pPr>
          </a:lstStyle>
          <a:p>
            <a:r>
              <a:rPr lang="de-AT" dirty="0" smtClean="0"/>
              <a:t>Mastertitelformat bearbeiten</a:t>
            </a:r>
            <a:endParaRPr lang="de-DE" dirty="0"/>
          </a:p>
        </p:txBody>
      </p:sp>
      <p:sp>
        <p:nvSpPr>
          <p:cNvPr id="12" name="Inhaltsplatzhalter 2"/>
          <p:cNvSpPr>
            <a:spLocks noGrp="1"/>
          </p:cNvSpPr>
          <p:nvPr>
            <p:ph idx="1"/>
          </p:nvPr>
        </p:nvSpPr>
        <p:spPr>
          <a:xfrm>
            <a:off x="206748" y="3728980"/>
            <a:ext cx="8742852" cy="2596984"/>
          </a:xfrm>
        </p:spPr>
        <p:txBody>
          <a:bodyPr/>
          <a:lstStyle>
            <a:lvl1pPr algn="ctr">
              <a:defRPr b="0"/>
            </a:lvl1pPr>
          </a:lstStyle>
          <a:p>
            <a:pPr lvl="0"/>
            <a:r>
              <a:rPr lang="de-AT" dirty="0" smtClean="0"/>
              <a:t>Mastertextformat bearbeiten</a:t>
            </a:r>
          </a:p>
        </p:txBody>
      </p:sp>
      <p:sp>
        <p:nvSpPr>
          <p:cNvPr id="17" name="Textplatzhalter 15"/>
          <p:cNvSpPr>
            <a:spLocks noGrp="1"/>
          </p:cNvSpPr>
          <p:nvPr>
            <p:ph type="body" sz="quarter" idx="14"/>
          </p:nvPr>
        </p:nvSpPr>
        <p:spPr>
          <a:xfrm>
            <a:off x="720725" y="190801"/>
            <a:ext cx="8229600" cy="254389"/>
          </a:xfrm>
        </p:spPr>
        <p:txBody>
          <a:bodyPr>
            <a:normAutofit/>
          </a:bodyPr>
          <a:lstStyle>
            <a:lvl1pPr>
              <a:defRPr sz="1600"/>
            </a:lvl1pPr>
          </a:lstStyle>
          <a:p>
            <a:pPr lvl="0"/>
            <a:r>
              <a:rPr lang="de-AT" smtClean="0"/>
              <a:t>Mastertextformat bearbeiten</a:t>
            </a:r>
          </a:p>
        </p:txBody>
      </p:sp>
      <p:sp>
        <p:nvSpPr>
          <p:cNvPr id="6" name="Datumsplatzhalter 3"/>
          <p:cNvSpPr>
            <a:spLocks noGrp="1"/>
          </p:cNvSpPr>
          <p:nvPr>
            <p:ph type="dt" sz="half" idx="15"/>
          </p:nvPr>
        </p:nvSpPr>
        <p:spPr>
          <a:xfrm>
            <a:off x="720725" y="6596063"/>
            <a:ext cx="3724275" cy="215900"/>
          </a:xfrm>
          <a:prstGeom prst="rect">
            <a:avLst/>
          </a:prstGeom>
        </p:spPr>
        <p:txBody>
          <a:bodyPr/>
          <a:lstStyle>
            <a:lvl1pPr>
              <a:defRPr/>
            </a:lvl1pPr>
          </a:lstStyle>
          <a:p>
            <a:endParaRPr lang="de-DE"/>
          </a:p>
        </p:txBody>
      </p:sp>
      <p:sp>
        <p:nvSpPr>
          <p:cNvPr id="7" name="Fußzeilenplatzhalter 4"/>
          <p:cNvSpPr>
            <a:spLocks noGrp="1"/>
          </p:cNvSpPr>
          <p:nvPr>
            <p:ph type="ftr" sz="quarter" idx="16"/>
          </p:nvPr>
        </p:nvSpPr>
        <p:spPr>
          <a:xfrm>
            <a:off x="720725" y="6415088"/>
            <a:ext cx="8229600" cy="260350"/>
          </a:xfrm>
          <a:prstGeom prst="rect">
            <a:avLst/>
          </a:prstGeom>
        </p:spPr>
        <p:txBody>
          <a:bodyPr/>
          <a:lstStyle>
            <a:lvl1pPr>
              <a:defRPr/>
            </a:lvl1pPr>
          </a:lstStyle>
          <a:p>
            <a:pPr>
              <a:defRPr/>
            </a:pPr>
            <a:endParaRPr lang="de-DE" dirty="0"/>
          </a:p>
        </p:txBody>
      </p:sp>
      <p:sp>
        <p:nvSpPr>
          <p:cNvPr id="9" name="Foliennummernplatzhalter 5"/>
          <p:cNvSpPr>
            <a:spLocks noGrp="1"/>
          </p:cNvSpPr>
          <p:nvPr>
            <p:ph type="sldNum" sz="quarter" idx="17"/>
          </p:nvPr>
        </p:nvSpPr>
        <p:spPr>
          <a:xfrm>
            <a:off x="0" y="642938"/>
            <a:ext cx="503238" cy="365125"/>
          </a:xfrm>
        </p:spPr>
        <p:txBody>
          <a:bodyPr/>
          <a:lstStyle>
            <a:lvl1pPr>
              <a:defRPr/>
            </a:lvl1pPr>
          </a:lstStyle>
          <a:p>
            <a:fld id="{1BC1FE39-1617-C246-AB92-0258201FF347}" type="slidenum">
              <a:rPr lang="de-DE"/>
              <a:pPr/>
              <a:t>‹Nr.›</a:t>
            </a:fld>
            <a:endParaRPr lang="de-DE" dirty="0"/>
          </a:p>
        </p:txBody>
      </p:sp>
    </p:spTree>
    <p:extLst>
      <p:ext uri="{BB962C8B-B14F-4D97-AF65-F5344CB8AC3E}">
        <p14:creationId xmlns:p14="http://schemas.microsoft.com/office/powerpoint/2010/main" val="158804277"/>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hne Inhalt">
    <p:spTree>
      <p:nvGrpSpPr>
        <p:cNvPr id="1" name=""/>
        <p:cNvGrpSpPr/>
        <p:nvPr/>
      </p:nvGrpSpPr>
      <p:grpSpPr>
        <a:xfrm>
          <a:off x="0" y="0"/>
          <a:ext cx="0" cy="0"/>
          <a:chOff x="0" y="0"/>
          <a:chExt cx="0" cy="0"/>
        </a:xfrm>
      </p:grpSpPr>
      <p:sp>
        <p:nvSpPr>
          <p:cNvPr id="16" name="Textplatzhalter 15"/>
          <p:cNvSpPr>
            <a:spLocks noGrp="1"/>
          </p:cNvSpPr>
          <p:nvPr>
            <p:ph type="body" sz="quarter" idx="14"/>
          </p:nvPr>
        </p:nvSpPr>
        <p:spPr>
          <a:xfrm>
            <a:off x="720725" y="190801"/>
            <a:ext cx="8229600" cy="254389"/>
          </a:xfrm>
        </p:spPr>
        <p:txBody>
          <a:bodyPr>
            <a:normAutofit/>
          </a:bodyPr>
          <a:lstStyle>
            <a:lvl1pPr>
              <a:defRPr sz="1600"/>
            </a:lvl1pPr>
          </a:lstStyle>
          <a:p>
            <a:pPr lvl="0"/>
            <a:r>
              <a:rPr lang="de-AT" smtClean="0"/>
              <a:t>Mastertextformat bearbeiten</a:t>
            </a:r>
          </a:p>
        </p:txBody>
      </p:sp>
      <p:sp>
        <p:nvSpPr>
          <p:cNvPr id="4" name="Datumsplatzhalter 3"/>
          <p:cNvSpPr>
            <a:spLocks noGrp="1"/>
          </p:cNvSpPr>
          <p:nvPr>
            <p:ph type="dt" sz="half" idx="15"/>
          </p:nvPr>
        </p:nvSpPr>
        <p:spPr>
          <a:xfrm>
            <a:off x="720725" y="6596063"/>
            <a:ext cx="3724275" cy="215900"/>
          </a:xfrm>
          <a:prstGeom prst="rect">
            <a:avLst/>
          </a:prstGeom>
        </p:spPr>
        <p:txBody>
          <a:bodyPr/>
          <a:lstStyle>
            <a:lvl1pPr>
              <a:defRPr/>
            </a:lvl1pPr>
          </a:lstStyle>
          <a:p>
            <a:endParaRPr lang="de-DE"/>
          </a:p>
        </p:txBody>
      </p:sp>
      <p:sp>
        <p:nvSpPr>
          <p:cNvPr id="5" name="Fußzeilenplatzhalter 4"/>
          <p:cNvSpPr>
            <a:spLocks noGrp="1"/>
          </p:cNvSpPr>
          <p:nvPr>
            <p:ph type="ftr" sz="quarter" idx="16"/>
          </p:nvPr>
        </p:nvSpPr>
        <p:spPr>
          <a:xfrm>
            <a:off x="720725" y="6415088"/>
            <a:ext cx="8229600" cy="260350"/>
          </a:xfrm>
          <a:prstGeom prst="rect">
            <a:avLst/>
          </a:prstGeom>
        </p:spPr>
        <p:txBody>
          <a:bodyPr/>
          <a:lstStyle>
            <a:lvl1pPr algn="l">
              <a:defRPr sz="1200" dirty="0">
                <a:solidFill>
                  <a:srgbClr val="595959"/>
                </a:solidFill>
              </a:defRPr>
            </a:lvl1pPr>
          </a:lstStyle>
          <a:p>
            <a:pPr>
              <a:defRPr/>
            </a:pPr>
            <a:endParaRPr lang="de-DE"/>
          </a:p>
        </p:txBody>
      </p:sp>
      <p:sp>
        <p:nvSpPr>
          <p:cNvPr id="6" name="Foliennummernplatzhalter 5"/>
          <p:cNvSpPr>
            <a:spLocks noGrp="1"/>
          </p:cNvSpPr>
          <p:nvPr>
            <p:ph type="sldNum" sz="quarter" idx="17"/>
          </p:nvPr>
        </p:nvSpPr>
        <p:spPr/>
        <p:txBody>
          <a:bodyPr/>
          <a:lstStyle>
            <a:lvl1pPr>
              <a:defRPr/>
            </a:lvl1pPr>
          </a:lstStyle>
          <a:p>
            <a:fld id="{687E7D8F-524A-684B-96FE-9AC3D188CAE0}" type="slidenum">
              <a:rPr lang="de-DE"/>
              <a:pPr/>
              <a:t>‹Nr.›</a:t>
            </a:fld>
            <a:endParaRPr lang="de-DE"/>
          </a:p>
        </p:txBody>
      </p:sp>
    </p:spTree>
    <p:extLst>
      <p:ext uri="{BB962C8B-B14F-4D97-AF65-F5344CB8AC3E}">
        <p14:creationId xmlns:p14="http://schemas.microsoft.com/office/powerpoint/2010/main" val="155822256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NEUTRAL">
    <p:bg>
      <p:bgPr>
        <a:gradFill flip="none" rotWithShape="1">
          <a:gsLst>
            <a:gs pos="8000">
              <a:schemeClr val="bg1"/>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sp>
        <p:nvSpPr>
          <p:cNvPr id="4" name="Rechteck 3"/>
          <p:cNvSpPr/>
          <p:nvPr userDrawn="1"/>
        </p:nvSpPr>
        <p:spPr>
          <a:xfrm>
            <a:off x="0" y="0"/>
            <a:ext cx="9144000" cy="6354763"/>
          </a:xfrm>
          <a:prstGeom prst="rect">
            <a:avLst/>
          </a:prstGeom>
          <a:gradFill>
            <a:gsLst>
              <a:gs pos="0">
                <a:schemeClr val="bg1">
                  <a:lumMod val="65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pic>
        <p:nvPicPr>
          <p:cNvPr id="5" name="Bild 7" descr="AT_Pictogramm2.png"/>
          <p:cNvPicPr>
            <a:picLocks noChangeAspect="1"/>
          </p:cNvPicPr>
          <p:nvPr userDrawn="1"/>
        </p:nvPicPr>
        <p:blipFill>
          <a:blip r:embed="rId2">
            <a:alphaModFix amt="78000"/>
            <a:extLst>
              <a:ext uri="{28A0092B-C50C-407E-A947-70E740481C1C}">
                <a14:useLocalDpi xmlns:a14="http://schemas.microsoft.com/office/drawing/2010/main" val="0"/>
              </a:ext>
            </a:extLst>
          </a:blip>
          <a:srcRect/>
          <a:stretch>
            <a:fillRect/>
          </a:stretch>
        </p:blipFill>
        <p:spPr bwMode="auto">
          <a:xfrm>
            <a:off x="-1998663" y="1490663"/>
            <a:ext cx="10888663" cy="5272087"/>
          </a:xfrm>
          <a:prstGeom prst="rect">
            <a:avLst/>
          </a:prstGeom>
          <a:noFill/>
          <a:ln>
            <a:noFill/>
          </a:ln>
          <a:extLst>
            <a:ext uri="{909E8E84-426E-40dd-AFC4-6F175D3DCCD1}">
              <a14:hiddenFill xmlns:a14="http://schemas.microsoft.com/office/drawing/2010/main">
                <a:solidFill>
                  <a:srgbClr val="FFFFFF">
                    <a:alpha val="78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userDrawn="1"/>
        </p:nvSpPr>
        <p:spPr>
          <a:xfrm>
            <a:off x="0" y="6354763"/>
            <a:ext cx="9144000" cy="50323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solidFill>
                <a:srgbClr val="FFFFFF"/>
              </a:solidFill>
              <a:ea typeface="ＭＳ Ｐゴシック" pitchFamily="-105" charset="-128"/>
              <a:cs typeface="ＭＳ Ｐゴシック" pitchFamily="-105" charset="-128"/>
            </a:endParaRPr>
          </a:p>
        </p:txBody>
      </p:sp>
      <p:sp>
        <p:nvSpPr>
          <p:cNvPr id="7" name="Untertitel 2"/>
          <p:cNvSpPr txBox="1">
            <a:spLocks/>
          </p:cNvSpPr>
          <p:nvPr userDrawn="1"/>
        </p:nvSpPr>
        <p:spPr bwMode="auto">
          <a:xfrm>
            <a:off x="720725" y="6513513"/>
            <a:ext cx="7294563" cy="287337"/>
          </a:xfrm>
          <a:prstGeom prst="rect">
            <a:avLst/>
          </a:prstGeom>
          <a:noFill/>
          <a:ln>
            <a:noFill/>
          </a:ln>
          <a:extLst/>
        </p:spPr>
        <p:txBody>
          <a:bodyPr lIns="0" tIns="0" rIns="0" bIns="0"/>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de-DE" sz="1000" smtClean="0">
                <a:solidFill>
                  <a:srgbClr val="F70146"/>
                </a:solidFill>
                <a:latin typeface="Wingdings 3" charset="0"/>
                <a:cs typeface="Wingdings 3" charset="0"/>
              </a:rPr>
              <a:t>u</a:t>
            </a:r>
            <a:r>
              <a:rPr lang="de-DE" sz="1200" smtClean="0">
                <a:solidFill>
                  <a:srgbClr val="595959"/>
                </a:solidFill>
              </a:rPr>
              <a:t> www.tugraz.at</a:t>
            </a:r>
          </a:p>
        </p:txBody>
      </p:sp>
      <p:sp>
        <p:nvSpPr>
          <p:cNvPr id="10" name="Textfeld 271"/>
          <p:cNvSpPr txBox="1">
            <a:spLocks noChangeArrowheads="1"/>
          </p:cNvSpPr>
          <p:nvPr userDrawn="1"/>
        </p:nvSpPr>
        <p:spPr bwMode="auto">
          <a:xfrm>
            <a:off x="720725" y="439738"/>
            <a:ext cx="6796088" cy="231775"/>
          </a:xfrm>
          <a:prstGeom prst="rect">
            <a:avLst/>
          </a:prstGeom>
          <a:noFill/>
          <a:ln>
            <a:noFill/>
          </a:ln>
          <a:extLst/>
        </p:spPr>
        <p:txBody>
          <a:bodyPr l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de-DE" sz="1200" smtClean="0">
                <a:cs typeface="Arial" charset="0"/>
              </a:rPr>
              <a:t>W   I   S   S   E   N     </a:t>
            </a:r>
            <a:r>
              <a:rPr lang="de-DE" sz="800" baseline="30000" smtClean="0">
                <a:latin typeface="Wingdings" charset="0"/>
                <a:cs typeface="Wingdings" charset="0"/>
              </a:rPr>
              <a:t></a:t>
            </a:r>
            <a:r>
              <a:rPr lang="de-DE" sz="1200" baseline="30000" smtClean="0">
                <a:cs typeface="Arial" charset="0"/>
              </a:rPr>
              <a:t> </a:t>
            </a:r>
            <a:r>
              <a:rPr lang="de-DE" sz="1200" smtClean="0">
                <a:cs typeface="Arial" charset="0"/>
              </a:rPr>
              <a:t>     T   E   C   H   N   I   K     </a:t>
            </a:r>
            <a:r>
              <a:rPr lang="de-DE" sz="800" baseline="30000" smtClean="0">
                <a:latin typeface="Wingdings" charset="0"/>
                <a:cs typeface="Wingdings" charset="0"/>
              </a:rPr>
              <a:t></a:t>
            </a:r>
            <a:r>
              <a:rPr lang="de-DE" sz="1200" baseline="30000" smtClean="0">
                <a:cs typeface="Arial" charset="0"/>
              </a:rPr>
              <a:t> </a:t>
            </a:r>
            <a:r>
              <a:rPr lang="de-DE" sz="1200" smtClean="0">
                <a:cs typeface="Arial" charset="0"/>
              </a:rPr>
              <a:t>    L   E   I   D   E   N   S   C   H   A   F   T</a:t>
            </a:r>
          </a:p>
        </p:txBody>
      </p:sp>
      <p:pic>
        <p:nvPicPr>
          <p:cNvPr id="11" name="Picture 9" descr="Logo TU Graz"/>
          <p:cNvPicPr>
            <a:picLocks noChangeAspect="1" noChangeArrowheads="1"/>
          </p:cNvPicPr>
          <p:nvPr userDrawn="1"/>
        </p:nvPicPr>
        <p:blipFill>
          <a:blip r:embed="rId3">
            <a:extLst>
              <a:ext uri="{28A0092B-C50C-407E-A947-70E740481C1C}">
                <a14:useLocalDpi xmlns:a14="http://schemas.microsoft.com/office/drawing/2010/main" val="0"/>
              </a:ext>
            </a:extLst>
          </a:blip>
          <a:srcRect l="-500" t="-1250" r="-500" b="-1250"/>
          <a:stretch>
            <a:fillRect/>
          </a:stretch>
        </p:blipFill>
        <p:spPr bwMode="auto">
          <a:xfrm>
            <a:off x="7386638" y="282575"/>
            <a:ext cx="12319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platzhalter 11"/>
          <p:cNvSpPr>
            <a:spLocks noGrp="1"/>
          </p:cNvSpPr>
          <p:nvPr>
            <p:ph type="body" sz="quarter" idx="14"/>
          </p:nvPr>
        </p:nvSpPr>
        <p:spPr>
          <a:xfrm>
            <a:off x="720724" y="1134534"/>
            <a:ext cx="8169480" cy="2489199"/>
          </a:xfrm>
        </p:spPr>
        <p:txBody>
          <a:bodyPr anchor="b">
            <a:normAutofit/>
          </a:bodyPr>
          <a:lstStyle>
            <a:lvl1pPr marL="0" indent="0">
              <a:lnSpc>
                <a:spcPts val="5200"/>
              </a:lnSpc>
              <a:spcBef>
                <a:spcPts val="0"/>
              </a:spcBef>
              <a:spcAft>
                <a:spcPts val="0"/>
              </a:spcAft>
              <a:defRPr sz="5000" b="0" u="none" baseline="0">
                <a:solidFill>
                  <a:srgbClr val="F70146"/>
                </a:solidFill>
              </a:defRPr>
            </a:lvl1pPr>
            <a:lvl2pPr marL="0" indent="0">
              <a:spcBef>
                <a:spcPts val="1600"/>
              </a:spcBef>
              <a:buNone/>
              <a:defRPr sz="2000" b="1"/>
            </a:lvl2pPr>
            <a:lvl3pPr marL="3175" indent="-3175">
              <a:buNone/>
              <a:defRPr sz="2000"/>
            </a:lvl3pPr>
          </a:lstStyle>
          <a:p>
            <a:pPr lvl="0"/>
            <a:r>
              <a:rPr lang="de-AT" smtClean="0"/>
              <a:t>Mastertextformat bearbeiten</a:t>
            </a:r>
          </a:p>
          <a:p>
            <a:pPr lvl="1"/>
            <a:r>
              <a:rPr lang="de-AT" smtClean="0"/>
              <a:t>Zweite Ebene</a:t>
            </a:r>
          </a:p>
        </p:txBody>
      </p:sp>
      <p:sp>
        <p:nvSpPr>
          <p:cNvPr id="12" name="Datumsplatzhalter 3"/>
          <p:cNvSpPr>
            <a:spLocks noGrp="1"/>
          </p:cNvSpPr>
          <p:nvPr>
            <p:ph type="dt" sz="half" idx="15"/>
          </p:nvPr>
        </p:nvSpPr>
        <p:spPr>
          <a:xfrm>
            <a:off x="720725" y="4552950"/>
            <a:ext cx="3724275" cy="317500"/>
          </a:xfrm>
          <a:prstGeom prst="rect">
            <a:avLst/>
          </a:prstGeom>
        </p:spPr>
        <p:txBody>
          <a:bodyPr/>
          <a:lstStyle>
            <a:lvl1pPr>
              <a:defRPr sz="2000"/>
            </a:lvl1pPr>
          </a:lstStyle>
          <a:p>
            <a:endParaRPr lang="de-DE"/>
          </a:p>
        </p:txBody>
      </p:sp>
      <p:sp>
        <p:nvSpPr>
          <p:cNvPr id="13" name="Fußzeilenplatzhalter 4"/>
          <p:cNvSpPr>
            <a:spLocks noGrp="1"/>
          </p:cNvSpPr>
          <p:nvPr>
            <p:ph type="ftr" sz="quarter" idx="16"/>
          </p:nvPr>
        </p:nvSpPr>
        <p:spPr>
          <a:xfrm>
            <a:off x="720725" y="3802063"/>
            <a:ext cx="8229600" cy="652462"/>
          </a:xfrm>
          <a:prstGeom prst="rect">
            <a:avLst/>
          </a:prstGeom>
        </p:spPr>
        <p:txBody>
          <a:bodyPr anchor="b"/>
          <a:lstStyle>
            <a:lvl1pPr algn="l">
              <a:defRPr sz="2000" b="1">
                <a:solidFill>
                  <a:srgbClr val="595959"/>
                </a:solidFill>
              </a:defRPr>
            </a:lvl1pPr>
          </a:lstStyle>
          <a:p>
            <a:pPr>
              <a:defRPr/>
            </a:pPr>
            <a:endParaRPr lang="de-DE" dirty="0"/>
          </a:p>
        </p:txBody>
      </p:sp>
    </p:spTree>
    <p:extLst>
      <p:ext uri="{BB962C8B-B14F-4D97-AF65-F5344CB8AC3E}">
        <p14:creationId xmlns:p14="http://schemas.microsoft.com/office/powerpoint/2010/main" val="1474121532"/>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Inhaltsplatzhalter 2"/>
          <p:cNvSpPr>
            <a:spLocks noGrp="1"/>
          </p:cNvSpPr>
          <p:nvPr>
            <p:ph idx="1"/>
          </p:nvPr>
        </p:nvSpPr>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Tree>
    <p:extLst>
      <p:ext uri="{BB962C8B-B14F-4D97-AF65-F5344CB8AC3E}">
        <p14:creationId xmlns:p14="http://schemas.microsoft.com/office/powerpoint/2010/main" val="2086362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Inhaltsplatzhalter 2"/>
          <p:cNvSpPr>
            <a:spLocks noGrp="1"/>
          </p:cNvSpPr>
          <p:nvPr>
            <p:ph sz="half" idx="1"/>
          </p:nvPr>
        </p:nvSpPr>
        <p:spPr>
          <a:xfrm>
            <a:off x="1173163" y="22860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Inhaltsplatzhalter 3"/>
          <p:cNvSpPr>
            <a:spLocks noGrp="1"/>
          </p:cNvSpPr>
          <p:nvPr>
            <p:ph sz="half" idx="2"/>
          </p:nvPr>
        </p:nvSpPr>
        <p:spPr>
          <a:xfrm>
            <a:off x="5135563" y="22860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5" name="Rectangle 27"/>
          <p:cNvSpPr>
            <a:spLocks noGrp="1" noChangeArrowheads="1"/>
          </p:cNvSpPr>
          <p:nvPr>
            <p:ph type="dt" sz="half" idx="10"/>
          </p:nvPr>
        </p:nvSpPr>
        <p:spPr>
          <a:xfrm>
            <a:off x="1173163" y="6248400"/>
            <a:ext cx="2332037" cy="439738"/>
          </a:xfrm>
          <a:prstGeom prst="rect">
            <a:avLst/>
          </a:prstGeom>
          <a:ln/>
        </p:spPr>
        <p:txBody>
          <a:bodyPr/>
          <a:lstStyle>
            <a:lvl1pPr>
              <a:defRPr/>
            </a:lvl1pPr>
          </a:lstStyle>
          <a:p>
            <a:pPr>
              <a:defRPr/>
            </a:pPr>
            <a:endParaRPr lang="de-DE"/>
          </a:p>
        </p:txBody>
      </p:sp>
      <p:sp>
        <p:nvSpPr>
          <p:cNvPr id="6" name="Rectangle 28"/>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de-DE"/>
          </a:p>
        </p:txBody>
      </p:sp>
      <p:sp>
        <p:nvSpPr>
          <p:cNvPr id="7" name="Rectangle 29"/>
          <p:cNvSpPr>
            <a:spLocks noGrp="1" noChangeArrowheads="1"/>
          </p:cNvSpPr>
          <p:nvPr>
            <p:ph type="sldNum" sz="quarter" idx="12"/>
          </p:nvPr>
        </p:nvSpPr>
        <p:spPr>
          <a:ln/>
        </p:spPr>
        <p:txBody>
          <a:bodyPr/>
          <a:lstStyle>
            <a:lvl1pPr>
              <a:defRPr/>
            </a:lvl1pPr>
          </a:lstStyle>
          <a:p>
            <a:pPr>
              <a:defRPr/>
            </a:pPr>
            <a:fld id="{62BAB3E9-C547-914D-BA09-119ECD4F3A38}" type="slidenum">
              <a:rPr lang="de-DE"/>
              <a:pPr>
                <a:defRPr/>
              </a:pPr>
              <a:t>‹Nr.›</a:t>
            </a:fld>
            <a:endParaRPr lang="de-DE"/>
          </a:p>
        </p:txBody>
      </p:sp>
    </p:spTree>
    <p:extLst>
      <p:ext uri="{BB962C8B-B14F-4D97-AF65-F5344CB8AC3E}">
        <p14:creationId xmlns:p14="http://schemas.microsoft.com/office/powerpoint/2010/main" val="19486064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Bildplatzhalter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bwMode="auto">
          <a:xfrm>
            <a:off x="0" y="-83598"/>
            <a:ext cx="503237" cy="23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userDrawn="1"/>
        </p:nvSpPr>
        <p:spPr>
          <a:xfrm>
            <a:off x="0" y="6354763"/>
            <a:ext cx="9144000" cy="50323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l" fontAlgn="auto">
              <a:spcBef>
                <a:spcPts val="0"/>
              </a:spcBef>
              <a:spcAft>
                <a:spcPts val="0"/>
              </a:spcAft>
              <a:defRPr/>
            </a:pPr>
            <a:r>
              <a:rPr lang="de-DE" sz="1200" dirty="0" err="1" smtClean="0">
                <a:solidFill>
                  <a:schemeClr val="tx1"/>
                </a:solidFill>
                <a:ea typeface="ＭＳ Ｐゴシック" pitchFamily="-105" charset="-128"/>
                <a:cs typeface="ＭＳ Ｐゴシック" pitchFamily="-105" charset="-128"/>
              </a:rPr>
              <a:t>Bioprocess</a:t>
            </a:r>
            <a:r>
              <a:rPr lang="de-DE" sz="1200" dirty="0" smtClean="0">
                <a:solidFill>
                  <a:schemeClr val="tx1"/>
                </a:solidFill>
                <a:ea typeface="ＭＳ Ｐゴシック" pitchFamily="-105" charset="-128"/>
                <a:cs typeface="ＭＳ Ｐゴシック" pitchFamily="-105" charset="-128"/>
              </a:rPr>
              <a:t> Technology II – MOL.924 / Bernd Nidetzky</a:t>
            </a:r>
            <a:endParaRPr lang="de-DE" sz="1200" dirty="0">
              <a:solidFill>
                <a:schemeClr val="tx1"/>
              </a:solidFill>
              <a:ea typeface="ＭＳ Ｐゴシック" pitchFamily="-105" charset="-128"/>
              <a:cs typeface="ＭＳ Ｐゴシック" pitchFamily="-105" charset="-128"/>
            </a:endParaRPr>
          </a:p>
        </p:txBody>
      </p:sp>
      <p:sp>
        <p:nvSpPr>
          <p:cNvPr id="1028" name="Titelplatzhalter 1"/>
          <p:cNvSpPr>
            <a:spLocks noGrp="1"/>
          </p:cNvSpPr>
          <p:nvPr>
            <p:ph type="title"/>
          </p:nvPr>
        </p:nvSpPr>
        <p:spPr bwMode="auto">
          <a:xfrm>
            <a:off x="720725" y="60166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e-AT"/>
              <a:t>Mastertitelformat bearbeiten</a:t>
            </a:r>
            <a:endParaRPr lang="de-DE"/>
          </a:p>
        </p:txBody>
      </p:sp>
      <p:sp>
        <p:nvSpPr>
          <p:cNvPr id="1029" name="Textplatzhalter 2"/>
          <p:cNvSpPr>
            <a:spLocks noGrp="1"/>
          </p:cNvSpPr>
          <p:nvPr>
            <p:ph type="body" idx="1"/>
          </p:nvPr>
        </p:nvSpPr>
        <p:spPr bwMode="auto">
          <a:xfrm>
            <a:off x="720725" y="18002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pic>
        <p:nvPicPr>
          <p:cNvPr id="1032" name="Picture 9" descr="Logo TU Graz"/>
          <p:cNvPicPr>
            <a:picLocks noChangeAspect="1" noChangeArrowheads="1"/>
          </p:cNvPicPr>
          <p:nvPr userDrawn="1"/>
        </p:nvPicPr>
        <p:blipFill>
          <a:blip r:embed="rId13">
            <a:extLst>
              <a:ext uri="{28A0092B-C50C-407E-A947-70E740481C1C}">
                <a14:useLocalDpi xmlns:a14="http://schemas.microsoft.com/office/drawing/2010/main" val="0"/>
              </a:ext>
            </a:extLst>
          </a:blip>
          <a:srcRect l="-500" t="-1250" r="-500" b="-1250"/>
          <a:stretch>
            <a:fillRect/>
          </a:stretch>
        </p:blipFill>
        <p:spPr bwMode="auto">
          <a:xfrm>
            <a:off x="8031163" y="76200"/>
            <a:ext cx="909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liennummernplatzhalter 5"/>
          <p:cNvSpPr>
            <a:spLocks noGrp="1"/>
          </p:cNvSpPr>
          <p:nvPr>
            <p:ph type="sldNum" sz="quarter" idx="4"/>
          </p:nvPr>
        </p:nvSpPr>
        <p:spPr>
          <a:xfrm>
            <a:off x="0" y="642938"/>
            <a:ext cx="503238"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defRPr>
            </a:lvl1pPr>
          </a:lstStyle>
          <a:p>
            <a:r>
              <a:rPr lang="de-DE" smtClean="0"/>
              <a:t>1</a:t>
            </a:r>
            <a:endParaRPr lang="de-DE" dirty="0"/>
          </a:p>
        </p:txBody>
      </p:sp>
      <p:cxnSp>
        <p:nvCxnSpPr>
          <p:cNvPr id="12" name="Gerade Verbindung 11"/>
          <p:cNvCxnSpPr/>
          <p:nvPr userDrawn="1"/>
        </p:nvCxnSpPr>
        <p:spPr bwMode="auto">
          <a:xfrm>
            <a:off x="720725" y="503238"/>
            <a:ext cx="8207375" cy="1587"/>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47" r:id="rId1"/>
    <p:sldLayoutId id="2147483743" r:id="rId2"/>
    <p:sldLayoutId id="2147483744" r:id="rId3"/>
    <p:sldLayoutId id="2147483745" r:id="rId4"/>
    <p:sldLayoutId id="2147483746" r:id="rId5"/>
    <p:sldLayoutId id="2147483749" r:id="rId6"/>
    <p:sldLayoutId id="2147483748" r:id="rId7"/>
    <p:sldLayoutId id="2147483750" r:id="rId8"/>
    <p:sldLayoutId id="2147483751" r:id="rId9"/>
    <p:sldLayoutId id="2147483752" r:id="rId10"/>
  </p:sldLayoutIdLst>
  <p:timing>
    <p:tnLst>
      <p:par>
        <p:cTn xmlns:p14="http://schemas.microsoft.com/office/powerpoint/2010/main" id="1" dur="indefinite" restart="never" nodeType="tmRoot"/>
      </p:par>
    </p:tnLst>
  </p:timing>
  <p:hf sldNum="0" hdr="0" ftr="0" dt="0"/>
  <p:txStyles>
    <p:titleStyle>
      <a:lvl1pPr algn="l" defTabSz="457200" rtl="0" eaLnBrk="0" fontAlgn="base" hangingPunct="0">
        <a:spcBef>
          <a:spcPct val="0"/>
        </a:spcBef>
        <a:spcAft>
          <a:spcPct val="0"/>
        </a:spcAft>
        <a:defRPr sz="3200" kern="1200">
          <a:solidFill>
            <a:srgbClr val="595959"/>
          </a:solidFill>
          <a:latin typeface="+mj-lt"/>
          <a:ea typeface="ＭＳ Ｐゴシック" charset="0"/>
          <a:cs typeface="ＭＳ Ｐゴシック" charset="0"/>
        </a:defRPr>
      </a:lvl1pPr>
      <a:lvl2pPr algn="l" defTabSz="457200" rtl="0" eaLnBrk="0" fontAlgn="base" hangingPunct="0">
        <a:spcBef>
          <a:spcPct val="0"/>
        </a:spcBef>
        <a:spcAft>
          <a:spcPct val="0"/>
        </a:spcAft>
        <a:defRPr sz="3200">
          <a:solidFill>
            <a:srgbClr val="595959"/>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3200">
          <a:solidFill>
            <a:srgbClr val="595959"/>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3200">
          <a:solidFill>
            <a:srgbClr val="595959"/>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3200">
          <a:solidFill>
            <a:srgbClr val="595959"/>
          </a:solidFill>
          <a:latin typeface="Arial" charset="0"/>
          <a:ea typeface="ＭＳ Ｐゴシック" charset="0"/>
          <a:cs typeface="ＭＳ Ｐゴシック" charset="0"/>
        </a:defRPr>
      </a:lvl5pPr>
      <a:lvl6pPr marL="457200" algn="l" defTabSz="457200" rtl="0" fontAlgn="base">
        <a:spcBef>
          <a:spcPct val="0"/>
        </a:spcBef>
        <a:spcAft>
          <a:spcPct val="0"/>
        </a:spcAft>
        <a:defRPr sz="3200">
          <a:solidFill>
            <a:srgbClr val="595959"/>
          </a:solidFill>
          <a:latin typeface="Arial" charset="0"/>
          <a:ea typeface="ＭＳ Ｐゴシック" charset="0"/>
          <a:cs typeface="ＭＳ Ｐゴシック" charset="0"/>
        </a:defRPr>
      </a:lvl6pPr>
      <a:lvl7pPr marL="914400" algn="l" defTabSz="457200" rtl="0" fontAlgn="base">
        <a:spcBef>
          <a:spcPct val="0"/>
        </a:spcBef>
        <a:spcAft>
          <a:spcPct val="0"/>
        </a:spcAft>
        <a:defRPr sz="3200">
          <a:solidFill>
            <a:srgbClr val="595959"/>
          </a:solidFill>
          <a:latin typeface="Arial" charset="0"/>
          <a:ea typeface="ＭＳ Ｐゴシック" charset="0"/>
          <a:cs typeface="ＭＳ Ｐゴシック" charset="0"/>
        </a:defRPr>
      </a:lvl7pPr>
      <a:lvl8pPr marL="1371600" algn="l" defTabSz="457200" rtl="0" fontAlgn="base">
        <a:spcBef>
          <a:spcPct val="0"/>
        </a:spcBef>
        <a:spcAft>
          <a:spcPct val="0"/>
        </a:spcAft>
        <a:defRPr sz="3200">
          <a:solidFill>
            <a:srgbClr val="595959"/>
          </a:solidFill>
          <a:latin typeface="Arial" charset="0"/>
          <a:ea typeface="ＭＳ Ｐゴシック" charset="0"/>
          <a:cs typeface="ＭＳ Ｐゴシック" charset="0"/>
        </a:defRPr>
      </a:lvl8pPr>
      <a:lvl9pPr marL="1828800" algn="l" defTabSz="457200" rtl="0" fontAlgn="base">
        <a:spcBef>
          <a:spcPct val="0"/>
        </a:spcBef>
        <a:spcAft>
          <a:spcPct val="0"/>
        </a:spcAft>
        <a:defRPr sz="3200">
          <a:solidFill>
            <a:srgbClr val="595959"/>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defRPr sz="2600" kern="1200">
          <a:solidFill>
            <a:srgbClr val="595959"/>
          </a:solidFill>
          <a:latin typeface="+mn-lt"/>
          <a:ea typeface="ＭＳ Ｐゴシック" charset="0"/>
          <a:cs typeface="ＭＳ Ｐゴシック" charset="0"/>
        </a:defRPr>
      </a:lvl1pPr>
      <a:lvl2pPr marL="271463" indent="-271463" algn="l" defTabSz="457200" rtl="0" eaLnBrk="0" fontAlgn="base" hangingPunct="0">
        <a:spcBef>
          <a:spcPct val="20000"/>
        </a:spcBef>
        <a:spcAft>
          <a:spcPct val="0"/>
        </a:spcAft>
        <a:buClr>
          <a:srgbClr val="F70146"/>
        </a:buClr>
        <a:buFont typeface="Wingdings" charset="0"/>
        <a:buChar char="§"/>
        <a:defRPr sz="2400" kern="1200">
          <a:solidFill>
            <a:srgbClr val="595959"/>
          </a:solidFill>
          <a:latin typeface="+mn-lt"/>
          <a:ea typeface="ＭＳ Ｐゴシック" charset="0"/>
          <a:cs typeface="+mn-cs"/>
        </a:defRPr>
      </a:lvl2pPr>
      <a:lvl3pPr marL="808038" indent="-271463" algn="l" defTabSz="457200" rtl="0" eaLnBrk="0" fontAlgn="base" hangingPunct="0">
        <a:spcBef>
          <a:spcPct val="20000"/>
        </a:spcBef>
        <a:spcAft>
          <a:spcPct val="0"/>
        </a:spcAft>
        <a:buFont typeface="Wingdings" charset="0"/>
        <a:buChar char="§"/>
        <a:defRPr sz="2400" kern="1200">
          <a:solidFill>
            <a:srgbClr val="595959"/>
          </a:solidFill>
          <a:latin typeface="+mn-lt"/>
          <a:ea typeface="ＭＳ Ｐゴシック" charset="0"/>
          <a:cs typeface="+mn-cs"/>
        </a:defRPr>
      </a:lvl3pPr>
      <a:lvl4pPr marL="1600200" indent="-228600" algn="l" defTabSz="457200" rtl="0" eaLnBrk="0" fontAlgn="base" hangingPunct="0">
        <a:spcBef>
          <a:spcPct val="20000"/>
        </a:spcBef>
        <a:spcAft>
          <a:spcPct val="0"/>
        </a:spcAft>
        <a:buClr>
          <a:srgbClr val="A6A6A6"/>
        </a:buClr>
        <a:buFont typeface="Wingdings" charset="0"/>
        <a:buChar char="§"/>
        <a:defRPr sz="2000" kern="1200">
          <a:solidFill>
            <a:srgbClr val="595959"/>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Lucida Grande" charset="0"/>
        <a:buChar char="-"/>
        <a:defRPr sz="2000"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emf"/><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4.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png"/><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1" Type="http://schemas.openxmlformats.org/officeDocument/2006/relationships/slideLayout" Target="../slideLayouts/slideLayout9.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emf"/><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4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1" Type="http://schemas.openxmlformats.org/officeDocument/2006/relationships/slideLayout" Target="../slideLayouts/slideLayout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emf"/><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feld 1"/>
          <p:cNvSpPr txBox="1">
            <a:spLocks noChangeArrowheads="1"/>
          </p:cNvSpPr>
          <p:nvPr/>
        </p:nvSpPr>
        <p:spPr bwMode="auto">
          <a:xfrm>
            <a:off x="550080" y="985757"/>
            <a:ext cx="8394700" cy="586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baseline="-25000">
                <a:solidFill>
                  <a:schemeClr val="tx1"/>
                </a:solidFill>
                <a:latin typeface="Arial" charset="0"/>
                <a:ea typeface="ＭＳ Ｐゴシック" charset="0"/>
                <a:cs typeface="ＭＳ Ｐゴシック" charset="0"/>
              </a:defRPr>
            </a:lvl1pPr>
            <a:lvl2pPr marL="742950" indent="-285750" eaLnBrk="0" hangingPunct="0">
              <a:defRPr sz="1200" b="1" baseline="-25000">
                <a:solidFill>
                  <a:schemeClr val="tx1"/>
                </a:solidFill>
                <a:latin typeface="Arial" charset="0"/>
                <a:ea typeface="ＭＳ Ｐゴシック" charset="0"/>
              </a:defRPr>
            </a:lvl2pPr>
            <a:lvl3pPr marL="1143000" indent="-228600" eaLnBrk="0" hangingPunct="0">
              <a:defRPr sz="1200" b="1" baseline="-25000">
                <a:solidFill>
                  <a:schemeClr val="tx1"/>
                </a:solidFill>
                <a:latin typeface="Arial" charset="0"/>
                <a:ea typeface="ＭＳ Ｐゴシック" charset="0"/>
              </a:defRPr>
            </a:lvl3pPr>
            <a:lvl4pPr marL="1600200" indent="-228600" eaLnBrk="0" hangingPunct="0">
              <a:defRPr sz="1200" b="1" baseline="-25000">
                <a:solidFill>
                  <a:schemeClr val="tx1"/>
                </a:solidFill>
                <a:latin typeface="Arial" charset="0"/>
                <a:ea typeface="ＭＳ Ｐゴシック" charset="0"/>
              </a:defRPr>
            </a:lvl4pPr>
            <a:lvl5pPr marL="2057400" indent="-228600" eaLnBrk="0" hangingPunct="0">
              <a:defRPr sz="12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2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2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2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200" b="1" baseline="-25000">
                <a:solidFill>
                  <a:schemeClr val="tx1"/>
                </a:solidFill>
                <a:latin typeface="Arial" charset="0"/>
                <a:ea typeface="ＭＳ Ｐゴシック" charset="0"/>
              </a:defRPr>
            </a:lvl9pPr>
          </a:lstStyle>
          <a:p>
            <a:pPr marL="342900" indent="-342900" eaLnBrk="1" hangingPunct="1">
              <a:lnSpc>
                <a:spcPct val="110000"/>
              </a:lnSpc>
              <a:buFont typeface="Arial"/>
              <a:buChar char="•"/>
            </a:pPr>
            <a:r>
              <a:rPr lang="de-DE" sz="2000" b="0" baseline="0" smtClean="0"/>
              <a:t>Secondary metabolites (derived from microorganisms and plants) and synthetic derivatives thereof are among the most widely used therapeutic agents in human and veterinary medicine.</a:t>
            </a:r>
          </a:p>
          <a:p>
            <a:pPr marL="342900" indent="-342900" eaLnBrk="1" hangingPunct="1">
              <a:lnSpc>
                <a:spcPct val="110000"/>
              </a:lnSpc>
              <a:buFont typeface="Arial"/>
              <a:buChar char="•"/>
            </a:pPr>
            <a:r>
              <a:rPr lang="de-DE" sz="2000" b="0" baseline="0"/>
              <a:t>The scope of their medicinally relevant activities is very broad and encompasses: </a:t>
            </a:r>
            <a:r>
              <a:rPr lang="de-DE" sz="2000" baseline="0"/>
              <a:t>anti-infective </a:t>
            </a:r>
            <a:r>
              <a:rPr lang="de-DE" sz="2000" b="0" baseline="0"/>
              <a:t>therapy (bacteria, fungi, viruses); </a:t>
            </a:r>
            <a:r>
              <a:rPr lang="de-DE" sz="2000" baseline="0"/>
              <a:t>anti-cancer</a:t>
            </a:r>
            <a:r>
              <a:rPr lang="de-DE" sz="2000" b="0" baseline="0"/>
              <a:t> therapy; </a:t>
            </a:r>
            <a:r>
              <a:rPr lang="de-DE" sz="2000" baseline="0"/>
              <a:t>immuno</a:t>
            </a:r>
            <a:r>
              <a:rPr lang="de-DE" sz="2000" b="0" baseline="0"/>
              <a:t>-therapy; </a:t>
            </a:r>
            <a:r>
              <a:rPr lang="de-DE" sz="2000" baseline="0"/>
              <a:t>pain</a:t>
            </a:r>
            <a:r>
              <a:rPr lang="de-DE" sz="2000" b="0" baseline="0"/>
              <a:t> treatment; </a:t>
            </a:r>
            <a:r>
              <a:rPr lang="de-DE" sz="2000" baseline="0"/>
              <a:t>psycho-pharmacologica</a:t>
            </a:r>
            <a:r>
              <a:rPr lang="de-DE" sz="2000" b="0" baseline="0"/>
              <a:t>l treatment; and others.</a:t>
            </a:r>
          </a:p>
          <a:p>
            <a:pPr marL="342900" indent="-342900" eaLnBrk="1" hangingPunct="1">
              <a:lnSpc>
                <a:spcPct val="110000"/>
              </a:lnSpc>
              <a:buFont typeface="Arial"/>
              <a:buChar char="•"/>
            </a:pPr>
            <a:r>
              <a:rPr lang="de-DE" sz="2000" b="0" baseline="0" smtClean="0"/>
              <a:t>Other areas of application of secondary metabolites are in agriculture where they are used as bio-control agents (e.g. herbicides, insecticides) and plant growth factors.</a:t>
            </a:r>
          </a:p>
          <a:p>
            <a:pPr marL="342900" indent="-342900" eaLnBrk="1" hangingPunct="1">
              <a:lnSpc>
                <a:spcPct val="110000"/>
              </a:lnSpc>
              <a:buFont typeface="Arial"/>
              <a:buChar char="•"/>
            </a:pPr>
            <a:r>
              <a:rPr lang="de-DE" sz="2000" b="0" baseline="0"/>
              <a:t>There is massive interest in the development of new bio-active secondary metabolites, through identification of new target structures as well as through diversification of existing molecular structures. There is also interest in harnessing new heterologous hosts for secondary metabolite production (e.g. use of yeast to produce a plant metabolite such as morphine).</a:t>
            </a:r>
          </a:p>
          <a:p>
            <a:pPr marL="342900" indent="-342900" eaLnBrk="1" hangingPunct="1">
              <a:lnSpc>
                <a:spcPct val="120000"/>
              </a:lnSpc>
              <a:buFont typeface="Arial"/>
              <a:buChar char="•"/>
            </a:pPr>
            <a:endParaRPr lang="de-DE" sz="2000" b="0" baseline="0" smtClean="0"/>
          </a:p>
        </p:txBody>
      </p:sp>
      <p:sp>
        <p:nvSpPr>
          <p:cNvPr id="8" name="Titel 1"/>
          <p:cNvSpPr>
            <a:spLocks noGrp="1"/>
          </p:cNvSpPr>
          <p:nvPr>
            <p:ph type="title"/>
          </p:nvPr>
        </p:nvSpPr>
        <p:spPr>
          <a:xfrm>
            <a:off x="914400" y="558800"/>
            <a:ext cx="7772400" cy="681038"/>
          </a:xfrm>
        </p:spPr>
        <p:txBody>
          <a:bodyPr/>
          <a:lstStyle/>
          <a:p>
            <a:r>
              <a:rPr lang="en-US" b="1" dirty="0">
                <a:solidFill>
                  <a:schemeClr val="tx2"/>
                </a:solidFill>
              </a:rPr>
              <a:t>Secondary metabolites</a:t>
            </a:r>
          </a:p>
        </p:txBody>
      </p:sp>
    </p:spTree>
    <p:extLst>
      <p:ext uri="{BB962C8B-B14F-4D97-AF65-F5344CB8AC3E}">
        <p14:creationId xmlns:p14="http://schemas.microsoft.com/office/powerpoint/2010/main" val="28728671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noGrp="1"/>
          </p:cNvSpPr>
          <p:nvPr>
            <p:ph type="title"/>
          </p:nvPr>
        </p:nvSpPr>
        <p:spPr>
          <a:xfrm>
            <a:off x="914400" y="508001"/>
            <a:ext cx="7772400" cy="681038"/>
          </a:xfrm>
        </p:spPr>
        <p:txBody>
          <a:bodyPr/>
          <a:lstStyle/>
          <a:p>
            <a:r>
              <a:rPr lang="en-US" sz="2400" b="1" dirty="0">
                <a:solidFill>
                  <a:schemeClr val="tx2"/>
                </a:solidFill>
              </a:rPr>
              <a:t>Development of Penicillin production processes</a:t>
            </a:r>
          </a:p>
        </p:txBody>
      </p:sp>
      <p:pic>
        <p:nvPicPr>
          <p:cNvPr id="2" name="Bild 1"/>
          <p:cNvPicPr>
            <a:picLocks noChangeAspect="1"/>
          </p:cNvPicPr>
          <p:nvPr/>
        </p:nvPicPr>
        <p:blipFill>
          <a:blip r:embed="rId3"/>
          <a:stretch>
            <a:fillRect/>
          </a:stretch>
        </p:blipFill>
        <p:spPr>
          <a:xfrm>
            <a:off x="1697569" y="1036639"/>
            <a:ext cx="5292288" cy="5003996"/>
          </a:xfrm>
          <a:prstGeom prst="rect">
            <a:avLst/>
          </a:prstGeom>
          <a:ln w="28575" cmpd="sng">
            <a:solidFill>
              <a:srgbClr val="1F497D"/>
            </a:solidFill>
          </a:ln>
        </p:spPr>
      </p:pic>
      <p:sp>
        <p:nvSpPr>
          <p:cNvPr id="7" name="Textfeld 6"/>
          <p:cNvSpPr txBox="1"/>
          <p:nvPr/>
        </p:nvSpPr>
        <p:spPr>
          <a:xfrm>
            <a:off x="4568409" y="6434671"/>
            <a:ext cx="4575591" cy="338554"/>
          </a:xfrm>
          <a:prstGeom prst="rect">
            <a:avLst/>
          </a:prstGeom>
          <a:noFill/>
        </p:spPr>
        <p:txBody>
          <a:bodyPr wrap="none" rtlCol="0">
            <a:spAutoFit/>
          </a:bodyPr>
          <a:lstStyle/>
          <a:p>
            <a:r>
              <a:rPr lang="de-DE" sz="1600"/>
              <a:t>From Appl. Microbiol. Biotechnol. (2003) 61, 385 </a:t>
            </a:r>
          </a:p>
        </p:txBody>
      </p:sp>
    </p:spTree>
    <p:extLst>
      <p:ext uri="{BB962C8B-B14F-4D97-AF65-F5344CB8AC3E}">
        <p14:creationId xmlns:p14="http://schemas.microsoft.com/office/powerpoint/2010/main" val="40420415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noGrp="1"/>
          </p:cNvSpPr>
          <p:nvPr>
            <p:ph type="title"/>
          </p:nvPr>
        </p:nvSpPr>
        <p:spPr>
          <a:xfrm>
            <a:off x="914400" y="508001"/>
            <a:ext cx="7772400" cy="681038"/>
          </a:xfrm>
        </p:spPr>
        <p:txBody>
          <a:bodyPr/>
          <a:lstStyle/>
          <a:p>
            <a:r>
              <a:rPr lang="en-US" sz="2400" b="1" dirty="0">
                <a:solidFill>
                  <a:schemeClr val="tx2"/>
                </a:solidFill>
              </a:rPr>
              <a:t>The morphology of Penicillin producing fungi (</a:t>
            </a:r>
            <a:r>
              <a:rPr lang="en-US" sz="2400" b="1" i="1" dirty="0">
                <a:solidFill>
                  <a:schemeClr val="tx2"/>
                </a:solidFill>
              </a:rPr>
              <a:t>Penicillium chrysog</a:t>
            </a:r>
            <a:r>
              <a:rPr lang="en-US" sz="2400" b="1" dirty="0">
                <a:solidFill>
                  <a:schemeClr val="tx2"/>
                </a:solidFill>
              </a:rPr>
              <a:t>enum)</a:t>
            </a:r>
          </a:p>
        </p:txBody>
      </p:sp>
      <p:pic>
        <p:nvPicPr>
          <p:cNvPr id="3" name="Bild 2"/>
          <p:cNvPicPr>
            <a:picLocks noChangeAspect="1"/>
          </p:cNvPicPr>
          <p:nvPr/>
        </p:nvPicPr>
        <p:blipFill>
          <a:blip r:embed="rId3"/>
          <a:stretch>
            <a:fillRect/>
          </a:stretch>
        </p:blipFill>
        <p:spPr>
          <a:xfrm>
            <a:off x="664631" y="1346200"/>
            <a:ext cx="4178300" cy="4876800"/>
          </a:xfrm>
          <a:prstGeom prst="rect">
            <a:avLst/>
          </a:prstGeom>
          <a:ln w="28575" cmpd="sng">
            <a:solidFill>
              <a:srgbClr val="1F497D"/>
            </a:solidFill>
          </a:ln>
        </p:spPr>
      </p:pic>
      <p:sp>
        <p:nvSpPr>
          <p:cNvPr id="4" name="Textfeld 3"/>
          <p:cNvSpPr txBox="1"/>
          <p:nvPr/>
        </p:nvSpPr>
        <p:spPr>
          <a:xfrm>
            <a:off x="5046136" y="1354671"/>
            <a:ext cx="3725333" cy="2862322"/>
          </a:xfrm>
          <a:prstGeom prst="rect">
            <a:avLst/>
          </a:prstGeom>
          <a:noFill/>
        </p:spPr>
        <p:txBody>
          <a:bodyPr wrap="square" rtlCol="0">
            <a:spAutoFit/>
          </a:bodyPr>
          <a:lstStyle/>
          <a:p>
            <a:r>
              <a:rPr lang="de-DE" sz="2000"/>
              <a:t>Effect of process conditions on the development of fungal morphology. </a:t>
            </a:r>
          </a:p>
          <a:p>
            <a:r>
              <a:rPr lang="de-DE" sz="2000"/>
              <a:t>Besides (mere) measurement of the biomass concentration, determination and control of morphology is crucial.</a:t>
            </a:r>
          </a:p>
          <a:p>
            <a:r>
              <a:rPr lang="de-DE" sz="2000"/>
              <a:t>Pellet size is also important (see below).</a:t>
            </a:r>
          </a:p>
        </p:txBody>
      </p:sp>
      <p:pic>
        <p:nvPicPr>
          <p:cNvPr id="6" name="Bild 5"/>
          <p:cNvPicPr>
            <a:picLocks noChangeAspect="1"/>
          </p:cNvPicPr>
          <p:nvPr/>
        </p:nvPicPr>
        <p:blipFill>
          <a:blip r:embed="rId4"/>
          <a:stretch>
            <a:fillRect/>
          </a:stretch>
        </p:blipFill>
        <p:spPr>
          <a:xfrm>
            <a:off x="5401729" y="4237563"/>
            <a:ext cx="2984500" cy="2171700"/>
          </a:xfrm>
          <a:prstGeom prst="rect">
            <a:avLst/>
          </a:prstGeom>
        </p:spPr>
      </p:pic>
    </p:spTree>
    <p:extLst>
      <p:ext uri="{BB962C8B-B14F-4D97-AF65-F5344CB8AC3E}">
        <p14:creationId xmlns:p14="http://schemas.microsoft.com/office/powerpoint/2010/main" val="31448420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noGrp="1"/>
          </p:cNvSpPr>
          <p:nvPr>
            <p:ph type="title"/>
          </p:nvPr>
        </p:nvSpPr>
        <p:spPr>
          <a:xfrm>
            <a:off x="914400" y="643465"/>
            <a:ext cx="7772400" cy="681038"/>
          </a:xfrm>
        </p:spPr>
        <p:txBody>
          <a:bodyPr/>
          <a:lstStyle/>
          <a:p>
            <a:r>
              <a:rPr lang="en-US" sz="2400" b="1" dirty="0">
                <a:solidFill>
                  <a:schemeClr val="tx2"/>
                </a:solidFill>
              </a:rPr>
              <a:t>Growth of fungi in pellets</a:t>
            </a:r>
          </a:p>
        </p:txBody>
      </p:sp>
      <p:sp>
        <p:nvSpPr>
          <p:cNvPr id="4" name="Textfeld 3"/>
          <p:cNvSpPr txBox="1"/>
          <p:nvPr/>
        </p:nvSpPr>
        <p:spPr>
          <a:xfrm>
            <a:off x="762003" y="1151469"/>
            <a:ext cx="7653867" cy="4514056"/>
          </a:xfrm>
          <a:prstGeom prst="rect">
            <a:avLst/>
          </a:prstGeom>
          <a:noFill/>
        </p:spPr>
        <p:txBody>
          <a:bodyPr wrap="square" rtlCol="0">
            <a:spAutoFit/>
          </a:bodyPr>
          <a:lstStyle/>
          <a:p>
            <a:pPr>
              <a:lnSpc>
                <a:spcPct val="120000"/>
              </a:lnSpc>
            </a:pPr>
            <a:r>
              <a:rPr lang="de-DE" sz="2000">
                <a:latin typeface="Times New Roman" charset="0"/>
              </a:rPr>
              <a:t>We can approximate the growth as an increase in the pellet radius </a:t>
            </a:r>
            <a:r>
              <a:rPr lang="de-DE" sz="2000" i="1">
                <a:latin typeface="Times New Roman" charset="0"/>
              </a:rPr>
              <a:t>R</a:t>
            </a:r>
            <a:r>
              <a:rPr lang="de-DE" sz="2000">
                <a:latin typeface="Times New Roman" charset="0"/>
              </a:rPr>
              <a:t>. </a:t>
            </a:r>
          </a:p>
          <a:p>
            <a:pPr lvl="1">
              <a:lnSpc>
                <a:spcPct val="120000"/>
              </a:lnSpc>
            </a:pPr>
            <a:r>
              <a:rPr lang="de-DE" sz="2000">
                <a:latin typeface="Times New Roman" charset="0"/>
              </a:rPr>
              <a:t>d</a:t>
            </a:r>
            <a:r>
              <a:rPr lang="de-DE" sz="2000" i="1">
                <a:latin typeface="Times New Roman" charset="0"/>
              </a:rPr>
              <a:t>R</a:t>
            </a:r>
            <a:r>
              <a:rPr lang="de-DE" sz="2000">
                <a:latin typeface="Times New Roman" charset="0"/>
              </a:rPr>
              <a:t>/dt = </a:t>
            </a:r>
            <a:r>
              <a:rPr lang="de-DE" sz="2000" i="1">
                <a:latin typeface="Times New Roman" charset="0"/>
              </a:rPr>
              <a:t>k</a:t>
            </a:r>
            <a:r>
              <a:rPr lang="de-DE" sz="2000" baseline="-25000">
                <a:latin typeface="Times New Roman" charset="0"/>
              </a:rPr>
              <a:t>g</a:t>
            </a:r>
            <a:r>
              <a:rPr lang="de-DE" sz="2000">
                <a:latin typeface="Times New Roman" charset="0"/>
              </a:rPr>
              <a:t> = const  </a:t>
            </a:r>
          </a:p>
          <a:p>
            <a:pPr lvl="1">
              <a:lnSpc>
                <a:spcPct val="120000"/>
              </a:lnSpc>
            </a:pPr>
            <a:r>
              <a:rPr lang="de-DE" sz="2000" i="1">
                <a:latin typeface="Times New Roman" charset="0"/>
              </a:rPr>
              <a:t>where k</a:t>
            </a:r>
            <a:r>
              <a:rPr lang="de-DE" sz="2000" i="1" baseline="-25000">
                <a:latin typeface="Times New Roman" charset="0"/>
              </a:rPr>
              <a:t>g</a:t>
            </a:r>
            <a:r>
              <a:rPr lang="de-DE" sz="2000" i="1">
                <a:latin typeface="Times New Roman" charset="0"/>
              </a:rPr>
              <a:t> is a first-order rate constant (s</a:t>
            </a:r>
            <a:r>
              <a:rPr lang="de-DE" sz="2000" i="1" baseline="30000">
                <a:latin typeface="Times New Roman" charset="0"/>
              </a:rPr>
              <a:t>-1</a:t>
            </a:r>
            <a:r>
              <a:rPr lang="de-DE" sz="2000" i="1">
                <a:latin typeface="Times New Roman" charset="0"/>
              </a:rPr>
              <a:t>). </a:t>
            </a:r>
          </a:p>
          <a:p>
            <a:pPr>
              <a:lnSpc>
                <a:spcPct val="120000"/>
              </a:lnSpc>
            </a:pPr>
            <a:r>
              <a:rPr lang="de-DE" sz="2000">
                <a:latin typeface="Times New Roman" charset="0"/>
              </a:rPr>
              <a:t>Assuming spherical shape, we can write for the biomass </a:t>
            </a:r>
            <a:r>
              <a:rPr lang="de-DE" sz="2000" i="1">
                <a:latin typeface="Times New Roman" charset="0"/>
              </a:rPr>
              <a:t>M</a:t>
            </a:r>
            <a:r>
              <a:rPr lang="de-DE" sz="2000">
                <a:latin typeface="Times New Roman" charset="0"/>
              </a:rPr>
              <a:t>: </a:t>
            </a:r>
          </a:p>
          <a:p>
            <a:pPr>
              <a:lnSpc>
                <a:spcPct val="120000"/>
              </a:lnSpc>
            </a:pPr>
            <a:r>
              <a:rPr lang="de-DE" sz="2000" i="1">
                <a:latin typeface="Times New Roman" charset="0"/>
              </a:rPr>
              <a:t>	M</a:t>
            </a:r>
            <a:r>
              <a:rPr lang="de-DE" sz="2000">
                <a:latin typeface="Times New Roman" charset="0"/>
              </a:rPr>
              <a:t> = </a:t>
            </a:r>
            <a:r>
              <a:rPr lang="de-DE" sz="2000">
                <a:latin typeface="Symbol" charset="0"/>
              </a:rPr>
              <a:t>r </a:t>
            </a:r>
            <a:r>
              <a:rPr lang="de-DE" sz="2000">
                <a:latin typeface="Times New Roman" charset="0"/>
              </a:rPr>
              <a:t> </a:t>
            </a:r>
            <a:r>
              <a:rPr lang="de-DE" sz="2000">
                <a:latin typeface="Symbol" charset="0"/>
              </a:rPr>
              <a:t>p</a:t>
            </a:r>
            <a:r>
              <a:rPr lang="de-DE" sz="2000">
                <a:latin typeface="Times New Roman" charset="0"/>
              </a:rPr>
              <a:t> </a:t>
            </a:r>
            <a:r>
              <a:rPr lang="de-DE" sz="2000" i="1">
                <a:latin typeface="Times New Roman" charset="0"/>
              </a:rPr>
              <a:t>R</a:t>
            </a:r>
            <a:r>
              <a:rPr lang="de-DE" sz="2000" baseline="30000">
                <a:latin typeface="Times New Roman" charset="0"/>
              </a:rPr>
              <a:t>3</a:t>
            </a:r>
            <a:endParaRPr lang="de-DE" sz="2000">
              <a:latin typeface="Times New Roman" charset="0"/>
            </a:endParaRPr>
          </a:p>
          <a:p>
            <a:pPr>
              <a:lnSpc>
                <a:spcPct val="120000"/>
              </a:lnSpc>
            </a:pPr>
            <a:r>
              <a:rPr lang="de-DE" sz="2000">
                <a:latin typeface="Times New Roman" charset="0"/>
              </a:rPr>
              <a:t>Therefore,	</a:t>
            </a:r>
          </a:p>
          <a:p>
            <a:pPr>
              <a:lnSpc>
                <a:spcPct val="120000"/>
              </a:lnSpc>
            </a:pPr>
            <a:r>
              <a:rPr lang="de-DE" sz="2000">
                <a:latin typeface="Times New Roman" charset="0"/>
              </a:rPr>
              <a:t>	d</a:t>
            </a:r>
            <a:r>
              <a:rPr lang="de-DE" sz="2000" i="1">
                <a:latin typeface="Times New Roman" charset="0"/>
              </a:rPr>
              <a:t>M</a:t>
            </a:r>
            <a:r>
              <a:rPr lang="de-DE" sz="2000">
                <a:latin typeface="Times New Roman" charset="0"/>
              </a:rPr>
              <a:t>/dt = </a:t>
            </a:r>
            <a:r>
              <a:rPr lang="de-DE" sz="2000">
                <a:latin typeface="Symbol" charset="0"/>
              </a:rPr>
              <a:t>r</a:t>
            </a:r>
            <a:r>
              <a:rPr lang="de-DE" sz="2000">
                <a:latin typeface="Times New Roman" charset="0"/>
              </a:rPr>
              <a:t> </a:t>
            </a:r>
            <a:r>
              <a:rPr lang="de-DE" sz="2000">
                <a:latin typeface="Symbol" charset="0"/>
              </a:rPr>
              <a:t>p</a:t>
            </a:r>
            <a:r>
              <a:rPr lang="de-DE" sz="2000">
                <a:latin typeface="Times New Roman" charset="0"/>
              </a:rPr>
              <a:t> </a:t>
            </a:r>
            <a:r>
              <a:rPr lang="de-DE" sz="2000" i="1">
                <a:latin typeface="Times New Roman" charset="0"/>
              </a:rPr>
              <a:t>R</a:t>
            </a:r>
            <a:r>
              <a:rPr lang="de-DE" sz="2000" baseline="30000">
                <a:latin typeface="Times New Roman" charset="0"/>
              </a:rPr>
              <a:t>2 </a:t>
            </a:r>
            <a:r>
              <a:rPr lang="de-DE" sz="2000">
                <a:latin typeface="Times New Roman" charset="0"/>
              </a:rPr>
              <a:t>d</a:t>
            </a:r>
            <a:r>
              <a:rPr lang="de-DE" sz="2000" i="1">
                <a:latin typeface="Times New Roman" charset="0"/>
              </a:rPr>
              <a:t>R</a:t>
            </a:r>
            <a:r>
              <a:rPr lang="de-DE" sz="2000">
                <a:latin typeface="Times New Roman" charset="0"/>
              </a:rPr>
              <a:t>/dt = </a:t>
            </a:r>
            <a:r>
              <a:rPr lang="de-DE" sz="2000" i="1">
                <a:latin typeface="Times New Roman" charset="0"/>
              </a:rPr>
              <a:t>k</a:t>
            </a:r>
            <a:r>
              <a:rPr lang="de-DE" sz="2000" baseline="-25000">
                <a:latin typeface="Times New Roman" charset="0"/>
              </a:rPr>
              <a:t>g</a:t>
            </a:r>
            <a:r>
              <a:rPr lang="de-DE" sz="2000">
                <a:latin typeface="Times New Roman" charset="0"/>
              </a:rPr>
              <a:t> </a:t>
            </a:r>
            <a:r>
              <a:rPr lang="de-DE" sz="2000">
                <a:latin typeface="Symbol" charset="0"/>
              </a:rPr>
              <a:t>r </a:t>
            </a:r>
            <a:r>
              <a:rPr lang="de-DE" sz="2000">
                <a:latin typeface="Times New Roman" charset="0"/>
              </a:rPr>
              <a:t> </a:t>
            </a:r>
            <a:r>
              <a:rPr lang="de-DE" sz="2000">
                <a:latin typeface="Symbol" charset="0"/>
              </a:rPr>
              <a:t>p</a:t>
            </a:r>
            <a:r>
              <a:rPr lang="de-DE" sz="2000">
                <a:latin typeface="Times New Roman" charset="0"/>
              </a:rPr>
              <a:t> </a:t>
            </a:r>
            <a:r>
              <a:rPr lang="de-DE" sz="2000" i="1">
                <a:latin typeface="Times New Roman" charset="0"/>
              </a:rPr>
              <a:t>R</a:t>
            </a:r>
            <a:r>
              <a:rPr lang="de-DE" sz="2000" baseline="30000">
                <a:latin typeface="Times New Roman" charset="0"/>
              </a:rPr>
              <a:t>2 </a:t>
            </a:r>
          </a:p>
          <a:p>
            <a:pPr lvl="1">
              <a:lnSpc>
                <a:spcPct val="120000"/>
              </a:lnSpc>
            </a:pPr>
            <a:r>
              <a:rPr lang="de-DE" sz="2000">
                <a:latin typeface="Times New Roman" charset="0"/>
              </a:rPr>
              <a:t>d</a:t>
            </a:r>
            <a:r>
              <a:rPr lang="de-DE" sz="2000" i="1">
                <a:latin typeface="Times New Roman" charset="0"/>
              </a:rPr>
              <a:t>M</a:t>
            </a:r>
            <a:r>
              <a:rPr lang="de-DE" sz="2000">
                <a:latin typeface="Times New Roman" charset="0"/>
              </a:rPr>
              <a:t>/dt = </a:t>
            </a:r>
            <a:r>
              <a:rPr lang="de-DE" sz="2000">
                <a:latin typeface="Symbol" charset="0"/>
              </a:rPr>
              <a:t>g</a:t>
            </a:r>
            <a:r>
              <a:rPr lang="de-DE" sz="2000">
                <a:latin typeface="Times New Roman" charset="0"/>
              </a:rPr>
              <a:t> </a:t>
            </a:r>
            <a:r>
              <a:rPr lang="de-DE" sz="2000" i="1">
                <a:latin typeface="Times New Roman" charset="0"/>
              </a:rPr>
              <a:t>M </a:t>
            </a:r>
            <a:r>
              <a:rPr lang="de-DE" sz="2000" baseline="30000">
                <a:latin typeface="Times New Roman" charset="0"/>
              </a:rPr>
              <a:t>2/3</a:t>
            </a:r>
            <a:r>
              <a:rPr lang="de-DE" sz="2000">
                <a:latin typeface="Times New Roman" charset="0"/>
              </a:rPr>
              <a:t> where </a:t>
            </a:r>
            <a:r>
              <a:rPr lang="de-DE" sz="2000">
                <a:latin typeface="Symbol" charset="0"/>
              </a:rPr>
              <a:t>g</a:t>
            </a:r>
            <a:r>
              <a:rPr lang="de-DE" sz="2000">
                <a:latin typeface="Times New Roman" charset="0"/>
              </a:rPr>
              <a:t> = </a:t>
            </a:r>
            <a:r>
              <a:rPr lang="de-DE" sz="2000" i="1">
                <a:latin typeface="Times New Roman" charset="0"/>
              </a:rPr>
              <a:t>k</a:t>
            </a:r>
            <a:r>
              <a:rPr lang="de-DE" sz="2000" baseline="-25000">
                <a:latin typeface="Times New Roman" charset="0"/>
              </a:rPr>
              <a:t>g</a:t>
            </a:r>
            <a:r>
              <a:rPr lang="de-DE" sz="2000">
                <a:latin typeface="Times New Roman" charset="0"/>
              </a:rPr>
              <a:t> (36 </a:t>
            </a:r>
            <a:r>
              <a:rPr lang="de-DE" sz="2000">
                <a:latin typeface="Symbol" charset="0"/>
              </a:rPr>
              <a:t>r p</a:t>
            </a:r>
            <a:r>
              <a:rPr lang="de-DE" sz="2000">
                <a:latin typeface="Times New Roman" charset="0"/>
              </a:rPr>
              <a:t> )</a:t>
            </a:r>
            <a:r>
              <a:rPr lang="de-DE" sz="2000" baseline="30000">
                <a:latin typeface="Times New Roman" charset="0"/>
              </a:rPr>
              <a:t>1/3</a:t>
            </a:r>
          </a:p>
          <a:p>
            <a:pPr>
              <a:lnSpc>
                <a:spcPct val="120000"/>
              </a:lnSpc>
            </a:pPr>
            <a:r>
              <a:rPr lang="de-DE" sz="2000">
                <a:latin typeface="Times New Roman" charset="0"/>
              </a:rPr>
              <a:t>On integration, thus, we obtain for the dependence of </a:t>
            </a:r>
            <a:r>
              <a:rPr lang="de-DE" sz="2000" i="1">
                <a:latin typeface="Times New Roman" charset="0"/>
              </a:rPr>
              <a:t>M</a:t>
            </a:r>
            <a:r>
              <a:rPr lang="de-DE" sz="2000">
                <a:latin typeface="Times New Roman" charset="0"/>
              </a:rPr>
              <a:t> on time </a:t>
            </a:r>
            <a:r>
              <a:rPr lang="de-DE" sz="2000" i="1">
                <a:latin typeface="Times New Roman" charset="0"/>
              </a:rPr>
              <a:t>t</a:t>
            </a:r>
          </a:p>
          <a:p>
            <a:pPr lvl="1">
              <a:lnSpc>
                <a:spcPct val="120000"/>
              </a:lnSpc>
            </a:pPr>
            <a:r>
              <a:rPr lang="de-DE" sz="2000" i="1">
                <a:latin typeface="Times New Roman" charset="0"/>
              </a:rPr>
              <a:t>M</a:t>
            </a:r>
            <a:r>
              <a:rPr lang="de-DE" sz="2000">
                <a:latin typeface="Times New Roman" charset="0"/>
              </a:rPr>
              <a:t> = (</a:t>
            </a:r>
            <a:r>
              <a:rPr lang="de-DE" sz="2000" i="1">
                <a:latin typeface="Times New Roman" charset="0"/>
              </a:rPr>
              <a:t>M</a:t>
            </a:r>
            <a:r>
              <a:rPr lang="de-DE" sz="2000" baseline="-25000">
                <a:latin typeface="Times New Roman" charset="0"/>
              </a:rPr>
              <a:t>0</a:t>
            </a:r>
            <a:r>
              <a:rPr lang="de-DE" sz="2000" baseline="30000">
                <a:latin typeface="Times New Roman" charset="0"/>
              </a:rPr>
              <a:t>1/3</a:t>
            </a:r>
            <a:r>
              <a:rPr lang="de-DE" sz="2000">
                <a:latin typeface="Times New Roman" charset="0"/>
              </a:rPr>
              <a:t> + </a:t>
            </a:r>
            <a:r>
              <a:rPr lang="de-DE" sz="2000">
                <a:latin typeface="Symbol" charset="0"/>
              </a:rPr>
              <a:t>g</a:t>
            </a:r>
            <a:r>
              <a:rPr lang="de-DE" sz="2000">
                <a:latin typeface="Times New Roman" charset="0"/>
              </a:rPr>
              <a:t> </a:t>
            </a:r>
            <a:r>
              <a:rPr lang="de-DE" sz="2000" i="1">
                <a:latin typeface="Times New Roman" charset="0"/>
              </a:rPr>
              <a:t>t</a:t>
            </a:r>
            <a:r>
              <a:rPr lang="de-DE" sz="2000">
                <a:latin typeface="Times New Roman" charset="0"/>
              </a:rPr>
              <a:t>/3)</a:t>
            </a:r>
            <a:r>
              <a:rPr lang="de-DE" sz="2000" baseline="30000">
                <a:latin typeface="Times New Roman" charset="0"/>
              </a:rPr>
              <a:t>3</a:t>
            </a:r>
          </a:p>
          <a:p>
            <a:pPr>
              <a:lnSpc>
                <a:spcPct val="120000"/>
              </a:lnSpc>
            </a:pPr>
            <a:r>
              <a:rPr lang="de-DE" sz="2000">
                <a:latin typeface="Times New Roman" charset="0"/>
              </a:rPr>
              <a:t>In other words, the pellet mass </a:t>
            </a:r>
            <a:r>
              <a:rPr lang="de-DE" sz="2000" i="1">
                <a:latin typeface="Times New Roman" charset="0"/>
              </a:rPr>
              <a:t>M</a:t>
            </a:r>
            <a:r>
              <a:rPr lang="de-DE" sz="2000">
                <a:latin typeface="Times New Roman" charset="0"/>
              </a:rPr>
              <a:t> scales with reaction time to the third (</a:t>
            </a:r>
            <a:r>
              <a:rPr lang="de-DE" sz="2000" i="1">
                <a:latin typeface="Times New Roman" charset="0"/>
              </a:rPr>
              <a:t>t</a:t>
            </a:r>
            <a:r>
              <a:rPr lang="de-DE" sz="2000" baseline="30000">
                <a:latin typeface="Times New Roman" charset="0"/>
              </a:rPr>
              <a:t>3</a:t>
            </a:r>
            <a:r>
              <a:rPr lang="de-DE" sz="2000">
                <a:latin typeface="Times New Roman" charset="0"/>
              </a:rPr>
              <a:t>).</a:t>
            </a:r>
            <a:endParaRPr lang="de-DE" sz="2000"/>
          </a:p>
        </p:txBody>
      </p:sp>
    </p:spTree>
    <p:extLst>
      <p:ext uri="{BB962C8B-B14F-4D97-AF65-F5344CB8AC3E}">
        <p14:creationId xmlns:p14="http://schemas.microsoft.com/office/powerpoint/2010/main" val="1933955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508005"/>
            <a:ext cx="80930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200" b="1" i="0">
                <a:solidFill>
                  <a:schemeClr val="tx2"/>
                </a:solidFill>
                <a:cs typeface="+mn-cs"/>
              </a:rPr>
              <a:t>Biomass filtration (</a:t>
            </a:r>
            <a:r>
              <a:rPr lang="de-DE" sz="2200" b="1" i="1">
                <a:solidFill>
                  <a:schemeClr val="tx2"/>
                </a:solidFill>
                <a:cs typeface="+mn-cs"/>
              </a:rPr>
              <a:t>cake filtration, conventional filtration</a:t>
            </a:r>
            <a:r>
              <a:rPr lang="de-DE" sz="2200" b="1" i="0">
                <a:solidFill>
                  <a:schemeClr val="tx2"/>
                </a:solidFill>
                <a:cs typeface="+mn-cs"/>
              </a:rPr>
              <a:t>)</a:t>
            </a:r>
          </a:p>
        </p:txBody>
      </p:sp>
      <p:sp>
        <p:nvSpPr>
          <p:cNvPr id="3" name="Textfeld 2"/>
          <p:cNvSpPr txBox="1"/>
          <p:nvPr/>
        </p:nvSpPr>
        <p:spPr>
          <a:xfrm>
            <a:off x="541867" y="934537"/>
            <a:ext cx="8465608" cy="5324535"/>
          </a:xfrm>
          <a:prstGeom prst="rect">
            <a:avLst/>
          </a:prstGeom>
          <a:noFill/>
        </p:spPr>
        <p:txBody>
          <a:bodyPr wrap="square" rtlCol="0">
            <a:spAutoFit/>
          </a:bodyPr>
          <a:lstStyle/>
          <a:p>
            <a:pPr marL="285750" indent="-285750">
              <a:buFont typeface="Arial"/>
              <a:buChar char="•"/>
            </a:pPr>
            <a:r>
              <a:rPr lang="de-DE" sz="2000"/>
              <a:t>Solid particles are separated from a fluid-solid mixture by forcing the fluid through a filter medium or a filter cloth that retains the particles.</a:t>
            </a:r>
          </a:p>
          <a:p>
            <a:pPr marL="285750" indent="-285750">
              <a:buFont typeface="Arial"/>
              <a:buChar char="•"/>
            </a:pPr>
            <a:r>
              <a:rPr lang="de-DE" sz="2000"/>
              <a:t>Solids are deposited on the filter. The deposit is often referred to as the filter cake.</a:t>
            </a:r>
          </a:p>
          <a:p>
            <a:pPr marL="285750" indent="-285750">
              <a:buFont typeface="Arial"/>
              <a:buChar char="•"/>
            </a:pPr>
            <a:r>
              <a:rPr lang="de-DE" sz="2000"/>
              <a:t>As the cake increases in depth, a strong resistance to further filtration is created.</a:t>
            </a:r>
          </a:p>
          <a:p>
            <a:pPr marL="285750" indent="-285750">
              <a:buFont typeface="Arial"/>
              <a:buChar char="•"/>
            </a:pPr>
            <a:r>
              <a:rPr lang="de-DE" sz="2000"/>
              <a:t>A pressure drop across the filter is required, and this can be obtained by positive pressure or by vacuum.</a:t>
            </a:r>
          </a:p>
          <a:p>
            <a:pPr marL="285750" indent="-285750">
              <a:buFont typeface="Arial"/>
              <a:buChar char="•"/>
            </a:pPr>
            <a:r>
              <a:rPr lang="de-DE" sz="2000"/>
              <a:t>The ease of filtration depends on the properties of the solid and the fluid. Filtration of crystalline, incompressible solids in low-viscosity fluids is simple. However, fermentation broths are often problematic to filter because cells are small and are of gelatineous nature. Cells are ususally strongly compressible. Viscosity is often high and of a Non-Newtonian character.</a:t>
            </a:r>
          </a:p>
          <a:p>
            <a:pPr marL="285750" indent="-285750">
              <a:buFont typeface="Arial"/>
              <a:buChar char="•"/>
            </a:pPr>
            <a:r>
              <a:rPr lang="de-DE" sz="2000"/>
              <a:t>Compressibility means that the porosity of the cake declines as the pressure drop across the filter increases.</a:t>
            </a:r>
          </a:p>
          <a:p>
            <a:pPr marL="285750" indent="-285750">
              <a:buFont typeface="Arial"/>
              <a:buChar char="•"/>
            </a:pPr>
            <a:r>
              <a:rPr lang="de-DE" sz="2000"/>
              <a:t>Filtration is usually performed non-sterile.</a:t>
            </a:r>
          </a:p>
        </p:txBody>
      </p:sp>
    </p:spTree>
    <p:extLst>
      <p:ext uri="{BB962C8B-B14F-4D97-AF65-F5344CB8AC3E}">
        <p14:creationId xmlns:p14="http://schemas.microsoft.com/office/powerpoint/2010/main" val="22098578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508005"/>
            <a:ext cx="80930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000" b="1" i="0">
                <a:solidFill>
                  <a:schemeClr val="tx2"/>
                </a:solidFill>
                <a:cs typeface="+mn-cs"/>
              </a:rPr>
              <a:t>Use of filter aids in biomass filtration</a:t>
            </a:r>
          </a:p>
        </p:txBody>
      </p:sp>
      <p:sp>
        <p:nvSpPr>
          <p:cNvPr id="3" name="Textfeld 2"/>
          <p:cNvSpPr txBox="1"/>
          <p:nvPr/>
        </p:nvSpPr>
        <p:spPr>
          <a:xfrm>
            <a:off x="541867" y="934537"/>
            <a:ext cx="8465608" cy="1631216"/>
          </a:xfrm>
          <a:prstGeom prst="rect">
            <a:avLst/>
          </a:prstGeom>
          <a:noFill/>
        </p:spPr>
        <p:txBody>
          <a:bodyPr wrap="square" rtlCol="0">
            <a:spAutoFit/>
          </a:bodyPr>
          <a:lstStyle/>
          <a:p>
            <a:pPr marL="285750" indent="-285750">
              <a:buFont typeface="Arial"/>
              <a:buChar char="•"/>
            </a:pPr>
            <a:r>
              <a:rPr lang="de-DE" sz="2000"/>
              <a:t>The most widely used filter aid is diatomaceous earth, also known as kieselguhr. This material has a very high porosity of which, when packed, only around 15% is solid and the rest is empty space. The high porosity facilitates liquid flow around the particles and thus improves the rate of filtration. Kieselguhr particle size is 10 – 25 µm.</a:t>
            </a:r>
          </a:p>
        </p:txBody>
      </p:sp>
      <p:pic>
        <p:nvPicPr>
          <p:cNvPr id="2" name="Bild 1"/>
          <p:cNvPicPr>
            <a:picLocks noChangeAspect="1"/>
          </p:cNvPicPr>
          <p:nvPr/>
        </p:nvPicPr>
        <p:blipFill>
          <a:blip r:embed="rId3"/>
          <a:stretch>
            <a:fillRect/>
          </a:stretch>
        </p:blipFill>
        <p:spPr>
          <a:xfrm>
            <a:off x="135476" y="2545839"/>
            <a:ext cx="2771999" cy="3818932"/>
          </a:xfrm>
          <a:prstGeom prst="rect">
            <a:avLst/>
          </a:prstGeom>
        </p:spPr>
      </p:pic>
      <p:sp>
        <p:nvSpPr>
          <p:cNvPr id="4" name="Textfeld 3"/>
          <p:cNvSpPr txBox="1"/>
          <p:nvPr/>
        </p:nvSpPr>
        <p:spPr>
          <a:xfrm>
            <a:off x="2975207" y="2643205"/>
            <a:ext cx="6100001" cy="3970318"/>
          </a:xfrm>
          <a:prstGeom prst="rect">
            <a:avLst/>
          </a:prstGeom>
          <a:noFill/>
        </p:spPr>
        <p:txBody>
          <a:bodyPr wrap="square" rtlCol="0">
            <a:spAutoFit/>
          </a:bodyPr>
          <a:lstStyle/>
          <a:p>
            <a:r>
              <a:rPr lang="de-DE"/>
              <a:t>Filter aids are used in two different ways. One is to use it as a pre-coat of the filter medium to prevent blockage. The other is to add the filter aid to the fermentation broth, typically at 1 – 5 % loading (by weight), to increase the porosity of the cake as it forms.</a:t>
            </a:r>
          </a:p>
          <a:p>
            <a:r>
              <a:rPr lang="de-DE"/>
              <a:t>Filter aid adds to the cost of the filtration and because it adsorbs liquid it can also result in product losses. Filtrate clarity is typically reduced when filtration rates are increased in the presence of filter aid. Disposal of solid waste is more problematic when it contains filter aid. The use of filter aid is not appropriate when the cells are the actual product of the process or when the cells should be further processed for recovery of intracellular material. </a:t>
            </a:r>
          </a:p>
          <a:p>
            <a:endParaRPr lang="de-DE"/>
          </a:p>
        </p:txBody>
      </p:sp>
    </p:spTree>
    <p:extLst>
      <p:ext uri="{BB962C8B-B14F-4D97-AF65-F5344CB8AC3E}">
        <p14:creationId xmlns:p14="http://schemas.microsoft.com/office/powerpoint/2010/main" val="35583417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508005"/>
            <a:ext cx="80930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000" b="1" i="0">
                <a:solidFill>
                  <a:schemeClr val="tx2"/>
                </a:solidFill>
                <a:cs typeface="+mn-cs"/>
              </a:rPr>
              <a:t>Filtration equipment and apparatus</a:t>
            </a:r>
          </a:p>
        </p:txBody>
      </p:sp>
      <p:sp>
        <p:nvSpPr>
          <p:cNvPr id="3" name="Textfeld 2"/>
          <p:cNvSpPr txBox="1"/>
          <p:nvPr/>
        </p:nvSpPr>
        <p:spPr>
          <a:xfrm>
            <a:off x="541867" y="934537"/>
            <a:ext cx="8465608" cy="1323439"/>
          </a:xfrm>
          <a:prstGeom prst="rect">
            <a:avLst/>
          </a:prstGeom>
          <a:noFill/>
        </p:spPr>
        <p:txBody>
          <a:bodyPr wrap="square" rtlCol="0">
            <a:spAutoFit/>
          </a:bodyPr>
          <a:lstStyle/>
          <a:p>
            <a:pPr marL="285750" indent="-285750">
              <a:buFont typeface="Arial"/>
              <a:buChar char="•"/>
            </a:pPr>
            <a:r>
              <a:rPr lang="de-DE" sz="2000"/>
              <a:t>Plate filters are used for filtration of small fermentation batches. They must be periodically opened and cleared of filter cake.</a:t>
            </a:r>
          </a:p>
          <a:p>
            <a:pPr marL="285750" indent="-285750">
              <a:buFont typeface="Arial"/>
              <a:buChar char="•"/>
            </a:pPr>
            <a:r>
              <a:rPr lang="de-DE" sz="2000"/>
              <a:t>Rotary drum vacuum filters are widely used. They allow for a fully continuous filtration, as shown below.</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8" y="2565754"/>
            <a:ext cx="3887988" cy="3651614"/>
          </a:xfrm>
          <a:prstGeom prst="rect">
            <a:avLst/>
          </a:prstGeom>
          <a:noFill/>
          <a:ln w="38100">
            <a:solidFill>
              <a:srgbClr val="1F497D"/>
            </a:solidFill>
            <a:miter lim="800000"/>
            <a:headEnd/>
            <a:tailEnd/>
          </a:ln>
          <a:extLst>
            <a:ext uri="{909E8E84-426E-40dd-AFC4-6F175D3DCCD1}">
              <a14:hiddenFill xmlns:a14="http://schemas.microsoft.com/office/drawing/2010/main">
                <a:solidFill>
                  <a:srgbClr val="FFFFFF"/>
                </a:solidFill>
              </a14:hiddenFill>
            </a:ext>
          </a:extLst>
        </p:spPr>
      </p:pic>
      <p:pic>
        <p:nvPicPr>
          <p:cNvPr id="5" name="Bild 4"/>
          <p:cNvPicPr>
            <a:picLocks noChangeAspect="1"/>
          </p:cNvPicPr>
          <p:nvPr/>
        </p:nvPicPr>
        <p:blipFill>
          <a:blip r:embed="rId4"/>
          <a:stretch>
            <a:fillRect/>
          </a:stretch>
        </p:blipFill>
        <p:spPr>
          <a:xfrm>
            <a:off x="4313776" y="2565753"/>
            <a:ext cx="3762160" cy="3746796"/>
          </a:xfrm>
          <a:prstGeom prst="rect">
            <a:avLst/>
          </a:prstGeom>
          <a:ln w="28575" cmpd="sng">
            <a:solidFill>
              <a:schemeClr val="tx2"/>
            </a:solidFill>
          </a:ln>
        </p:spPr>
      </p:pic>
      <p:sp>
        <p:nvSpPr>
          <p:cNvPr id="7" name="Textfeld 6"/>
          <p:cNvSpPr txBox="1"/>
          <p:nvPr/>
        </p:nvSpPr>
        <p:spPr>
          <a:xfrm>
            <a:off x="7264401" y="2556942"/>
            <a:ext cx="1896536" cy="1200329"/>
          </a:xfrm>
          <a:prstGeom prst="rect">
            <a:avLst/>
          </a:prstGeom>
          <a:solidFill>
            <a:schemeClr val="bg1"/>
          </a:solidFill>
        </p:spPr>
        <p:txBody>
          <a:bodyPr wrap="square" rtlCol="0">
            <a:spAutoFit/>
          </a:bodyPr>
          <a:lstStyle/>
          <a:p>
            <a:r>
              <a:rPr lang="de-DE"/>
              <a:t>Drum diameter: </a:t>
            </a:r>
          </a:p>
          <a:p>
            <a:r>
              <a:rPr lang="de-DE"/>
              <a:t>0.5 – 3 m</a:t>
            </a:r>
          </a:p>
          <a:p>
            <a:r>
              <a:rPr lang="de-DE"/>
              <a:t>Drum rotation:</a:t>
            </a:r>
          </a:p>
          <a:p>
            <a:r>
              <a:rPr lang="de-DE"/>
              <a:t>0.1 – 2 rpm</a:t>
            </a:r>
          </a:p>
        </p:txBody>
      </p:sp>
      <p:sp>
        <p:nvSpPr>
          <p:cNvPr id="8" name="Textfeld 7"/>
          <p:cNvSpPr txBox="1"/>
          <p:nvPr/>
        </p:nvSpPr>
        <p:spPr>
          <a:xfrm>
            <a:off x="4961460" y="6400804"/>
            <a:ext cx="2827179" cy="369332"/>
          </a:xfrm>
          <a:prstGeom prst="rect">
            <a:avLst/>
          </a:prstGeom>
          <a:noFill/>
        </p:spPr>
        <p:txBody>
          <a:bodyPr wrap="none" rtlCol="0">
            <a:spAutoFit/>
          </a:bodyPr>
          <a:lstStyle/>
          <a:p>
            <a:r>
              <a:rPr lang="de-DE"/>
              <a:t>Rotary drum vacuum filter</a:t>
            </a:r>
          </a:p>
        </p:txBody>
      </p:sp>
    </p:spTree>
    <p:extLst>
      <p:ext uri="{BB962C8B-B14F-4D97-AF65-F5344CB8AC3E}">
        <p14:creationId xmlns:p14="http://schemas.microsoft.com/office/powerpoint/2010/main" val="19923044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508005"/>
            <a:ext cx="80930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000" b="1" i="0">
                <a:solidFill>
                  <a:schemeClr val="tx2"/>
                </a:solidFill>
                <a:cs typeface="+mn-cs"/>
              </a:rPr>
              <a:t>Filtration theory and principles</a:t>
            </a:r>
          </a:p>
        </p:txBody>
      </p:sp>
      <p:sp>
        <p:nvSpPr>
          <p:cNvPr id="3" name="Textfeld 2"/>
          <p:cNvSpPr txBox="1"/>
          <p:nvPr/>
        </p:nvSpPr>
        <p:spPr>
          <a:xfrm>
            <a:off x="541867" y="934537"/>
            <a:ext cx="8465608" cy="5447646"/>
          </a:xfrm>
          <a:prstGeom prst="rect">
            <a:avLst/>
          </a:prstGeom>
          <a:noFill/>
        </p:spPr>
        <p:txBody>
          <a:bodyPr wrap="square" rtlCol="0">
            <a:spAutoFit/>
          </a:bodyPr>
          <a:lstStyle/>
          <a:p>
            <a:pPr marL="285750" indent="-285750">
              <a:buFont typeface="Arial"/>
              <a:buChar char="•"/>
            </a:pPr>
            <a:r>
              <a:rPr lang="de-DE" sz="2000"/>
              <a:t>Filtration theory is used to estimate the rate of filtration. For a given pressure drop across the filter, the filtration rate is highest just as the filtering begins. The initial deposition of particles on the filter surface is important because it influences the structure and permeability of the whole filter bed. Excessive pressure used at the very beginning should be avoided.</a:t>
            </a:r>
          </a:p>
          <a:p>
            <a:pPr marL="285750" indent="-285750">
              <a:buFont typeface="Arial"/>
              <a:buChar char="•"/>
            </a:pPr>
            <a:r>
              <a:rPr lang="de-DE" sz="2000"/>
              <a:t>Flow resistance due to the filter cloth can be considered constant as long as particles do not penetrate the material; the resistance due to the cake increases with cake thickness though.</a:t>
            </a:r>
          </a:p>
          <a:p>
            <a:pPr marL="285750" indent="-285750">
              <a:buFont typeface="Arial"/>
              <a:buChar char="•"/>
            </a:pPr>
            <a:r>
              <a:rPr lang="de-DE" sz="2000"/>
              <a:t>The filtration rate is given by the relationship, often referred to as Darcy‘s law:</a:t>
            </a:r>
          </a:p>
          <a:p>
            <a:pPr marL="285750" indent="-285750">
              <a:buFont typeface="Arial"/>
              <a:buChar char="•"/>
            </a:pPr>
            <a:r>
              <a:rPr lang="de-DE" sz="2000"/>
              <a:t>1/</a:t>
            </a:r>
            <a:r>
              <a:rPr lang="de-DE" sz="2000" i="1"/>
              <a:t>A</a:t>
            </a:r>
            <a:r>
              <a:rPr lang="de-DE" sz="2000"/>
              <a:t>  d</a:t>
            </a:r>
            <a:r>
              <a:rPr lang="de-DE" sz="2000" i="1"/>
              <a:t>V</a:t>
            </a:r>
            <a:r>
              <a:rPr lang="de-DE" sz="2000" baseline="-25000"/>
              <a:t>f</a:t>
            </a:r>
            <a:r>
              <a:rPr lang="de-DE" sz="2000"/>
              <a:t>/d</a:t>
            </a:r>
            <a:r>
              <a:rPr lang="de-DE" sz="2000" i="1"/>
              <a:t>t</a:t>
            </a:r>
            <a:r>
              <a:rPr lang="de-DE" sz="2000"/>
              <a:t> = </a:t>
            </a:r>
            <a:r>
              <a:rPr lang="de-DE" sz="2000">
                <a:latin typeface="Symbol" charset="2"/>
                <a:cs typeface="Symbol" charset="2"/>
              </a:rPr>
              <a:t>D</a:t>
            </a:r>
            <a:r>
              <a:rPr lang="de-DE" sz="2000" i="1"/>
              <a:t>P</a:t>
            </a:r>
            <a:r>
              <a:rPr lang="de-DE" sz="2000"/>
              <a:t>/µ</a:t>
            </a:r>
            <a:r>
              <a:rPr lang="de-DE" sz="2000" baseline="-25000"/>
              <a:t>f</a:t>
            </a:r>
            <a:r>
              <a:rPr lang="de-DE" sz="2000"/>
              <a:t> [</a:t>
            </a:r>
            <a:r>
              <a:rPr lang="de-DE" sz="2000">
                <a:latin typeface="Symbol" charset="2"/>
                <a:cs typeface="Symbol" charset="2"/>
              </a:rPr>
              <a:t>a</a:t>
            </a:r>
            <a:r>
              <a:rPr lang="de-DE" sz="2000"/>
              <a:t>(</a:t>
            </a:r>
            <a:r>
              <a:rPr lang="de-DE" sz="2000" i="1"/>
              <a:t>M</a:t>
            </a:r>
            <a:r>
              <a:rPr lang="de-DE" sz="2000" baseline="-25000"/>
              <a:t>c</a:t>
            </a:r>
            <a:r>
              <a:rPr lang="de-DE" sz="2000"/>
              <a:t>/</a:t>
            </a:r>
            <a:r>
              <a:rPr lang="de-DE" sz="2000" i="1"/>
              <a:t>A</a:t>
            </a:r>
            <a:r>
              <a:rPr lang="de-DE" sz="2000"/>
              <a:t>) + </a:t>
            </a:r>
            <a:r>
              <a:rPr lang="de-DE" sz="2000" i="1"/>
              <a:t>R</a:t>
            </a:r>
            <a:r>
              <a:rPr lang="de-DE" sz="2000" baseline="-25000"/>
              <a:t>m</a:t>
            </a:r>
            <a:r>
              <a:rPr lang="de-DE" sz="2000"/>
              <a:t>]    </a:t>
            </a:r>
            <a:r>
              <a:rPr lang="de-DE" sz="1600"/>
              <a:t>where </a:t>
            </a:r>
            <a:r>
              <a:rPr lang="de-DE" sz="1600" i="1"/>
              <a:t>A</a:t>
            </a:r>
            <a:r>
              <a:rPr lang="de-DE" sz="1600"/>
              <a:t> is filter area, </a:t>
            </a:r>
            <a:r>
              <a:rPr lang="de-DE" sz="1600" i="1"/>
              <a:t>V</a:t>
            </a:r>
            <a:r>
              <a:rPr lang="de-DE" sz="1600" baseline="-25000"/>
              <a:t>f</a:t>
            </a:r>
            <a:r>
              <a:rPr lang="de-DE" sz="1600"/>
              <a:t> is volume of filtrate, </a:t>
            </a:r>
            <a:r>
              <a:rPr lang="de-DE" sz="1600" i="1"/>
              <a:t>t</a:t>
            </a:r>
            <a:r>
              <a:rPr lang="de-DE" sz="1600"/>
              <a:t> is filtration time, </a:t>
            </a:r>
            <a:r>
              <a:rPr lang="de-DE" sz="1600">
                <a:latin typeface="Symbol" charset="2"/>
                <a:cs typeface="Symbol" charset="2"/>
              </a:rPr>
              <a:t>D</a:t>
            </a:r>
            <a:r>
              <a:rPr lang="de-DE" sz="1600" i="1"/>
              <a:t>P </a:t>
            </a:r>
            <a:r>
              <a:rPr lang="de-DE" sz="1600"/>
              <a:t>is pressure drop, µ</a:t>
            </a:r>
            <a:r>
              <a:rPr lang="de-DE" sz="1600" baseline="-25000"/>
              <a:t>f</a:t>
            </a:r>
            <a:r>
              <a:rPr lang="de-DE" sz="1600"/>
              <a:t> is filtrate viscosity, </a:t>
            </a:r>
            <a:r>
              <a:rPr lang="de-DE" sz="1600" i="1"/>
              <a:t>M</a:t>
            </a:r>
            <a:r>
              <a:rPr lang="de-DE" sz="1600" baseline="-25000"/>
              <a:t>c </a:t>
            </a:r>
            <a:r>
              <a:rPr lang="de-DE" sz="1600"/>
              <a:t>is total mass of solids in the cake, </a:t>
            </a:r>
            <a:r>
              <a:rPr lang="de-DE" sz="1600">
                <a:latin typeface="Symbol" charset="2"/>
                <a:cs typeface="Symbol" charset="2"/>
              </a:rPr>
              <a:t>a </a:t>
            </a:r>
            <a:r>
              <a:rPr lang="de-DE" sz="1600"/>
              <a:t>is the average specific cake resistance, and </a:t>
            </a:r>
            <a:r>
              <a:rPr lang="de-DE" sz="1600" i="1"/>
              <a:t>R</a:t>
            </a:r>
            <a:r>
              <a:rPr lang="de-DE" sz="1600" baseline="-25000"/>
              <a:t>m</a:t>
            </a:r>
            <a:r>
              <a:rPr lang="de-DE" sz="1600"/>
              <a:t> is the filter medium resistance. </a:t>
            </a:r>
          </a:p>
          <a:p>
            <a:pPr marL="285750" indent="-285750">
              <a:buFont typeface="Arial"/>
              <a:buChar char="•"/>
            </a:pPr>
            <a:r>
              <a:rPr lang="de-DE" sz="2000"/>
              <a:t>The volumetric filtration rate (d</a:t>
            </a:r>
            <a:r>
              <a:rPr lang="de-DE" sz="2000" i="1"/>
              <a:t>V</a:t>
            </a:r>
            <a:r>
              <a:rPr lang="de-DE" sz="2000" baseline="-25000"/>
              <a:t>f</a:t>
            </a:r>
            <a:r>
              <a:rPr lang="de-DE" sz="2000"/>
              <a:t>/d</a:t>
            </a:r>
            <a:r>
              <a:rPr lang="de-DE" sz="2000" i="1"/>
              <a:t>t</a:t>
            </a:r>
            <a:r>
              <a:rPr lang="de-DE" sz="2000"/>
              <a:t>) is enhanced by an increase in filter area (</a:t>
            </a:r>
            <a:r>
              <a:rPr lang="de-DE" sz="2000" i="1"/>
              <a:t>A</a:t>
            </a:r>
            <a:r>
              <a:rPr lang="de-DE" sz="2000"/>
              <a:t>). This is however the most expensive item in a filtration.</a:t>
            </a:r>
          </a:p>
          <a:p>
            <a:pPr marL="285750" indent="-285750">
              <a:buFont typeface="Arial"/>
              <a:buChar char="•"/>
            </a:pPr>
            <a:r>
              <a:rPr lang="de-DE" sz="2000"/>
              <a:t>The parameter </a:t>
            </a:r>
            <a:r>
              <a:rPr lang="de-DE" sz="2000">
                <a:latin typeface="Symbol" charset="2"/>
                <a:cs typeface="Symbol" charset="2"/>
              </a:rPr>
              <a:t>a</a:t>
            </a:r>
            <a:r>
              <a:rPr lang="de-DE" sz="2000"/>
              <a:t> is also crucial. It is related to compressibility.</a:t>
            </a:r>
          </a:p>
        </p:txBody>
      </p:sp>
    </p:spTree>
    <p:extLst>
      <p:ext uri="{BB962C8B-B14F-4D97-AF65-F5344CB8AC3E}">
        <p14:creationId xmlns:p14="http://schemas.microsoft.com/office/powerpoint/2010/main" val="8284478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508005"/>
            <a:ext cx="80930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000" b="1" i="0">
                <a:solidFill>
                  <a:schemeClr val="tx2"/>
                </a:solidFill>
                <a:cs typeface="+mn-cs"/>
              </a:rPr>
              <a:t>Filtration theory and principles (2)</a:t>
            </a:r>
          </a:p>
        </p:txBody>
      </p:sp>
      <p:sp>
        <p:nvSpPr>
          <p:cNvPr id="3" name="Textfeld 2"/>
          <p:cNvSpPr txBox="1"/>
          <p:nvPr/>
        </p:nvSpPr>
        <p:spPr>
          <a:xfrm>
            <a:off x="541867" y="934537"/>
            <a:ext cx="8465608" cy="5447645"/>
          </a:xfrm>
          <a:prstGeom prst="rect">
            <a:avLst/>
          </a:prstGeom>
          <a:noFill/>
        </p:spPr>
        <p:txBody>
          <a:bodyPr wrap="square" rtlCol="0">
            <a:spAutoFit/>
          </a:bodyPr>
          <a:lstStyle/>
          <a:p>
            <a:pPr marL="285750" indent="-285750">
              <a:buFont typeface="Arial"/>
              <a:buChar char="•"/>
            </a:pPr>
            <a:r>
              <a:rPr lang="de-DE" sz="2000"/>
              <a:t>For a compressible filter cake, we can use:</a:t>
            </a:r>
          </a:p>
          <a:p>
            <a:pPr marL="285750" indent="-285750">
              <a:buFont typeface="Arial"/>
              <a:buChar char="•"/>
            </a:pPr>
            <a:r>
              <a:rPr lang="de-DE" sz="2000">
                <a:latin typeface="Symbol" charset="2"/>
                <a:cs typeface="Symbol" charset="2"/>
              </a:rPr>
              <a:t>a</a:t>
            </a:r>
            <a:r>
              <a:rPr lang="de-DE" sz="2000"/>
              <a:t> = </a:t>
            </a:r>
            <a:r>
              <a:rPr lang="de-DE" sz="2000">
                <a:latin typeface="Symbol" charset="2"/>
                <a:cs typeface="Symbol" charset="2"/>
              </a:rPr>
              <a:t>a</a:t>
            </a:r>
            <a:r>
              <a:rPr lang="de-DE" sz="2000"/>
              <a:t>* </a:t>
            </a:r>
            <a:r>
              <a:rPr lang="de-DE" sz="2000">
                <a:latin typeface="Symbol" charset="2"/>
                <a:cs typeface="Symbol" charset="2"/>
              </a:rPr>
              <a:t>D</a:t>
            </a:r>
            <a:r>
              <a:rPr lang="de-DE" sz="2000" i="1"/>
              <a:t>P</a:t>
            </a:r>
            <a:r>
              <a:rPr lang="de-DE" sz="2000" i="1" baseline="30000"/>
              <a:t>s      </a:t>
            </a:r>
            <a:r>
              <a:rPr lang="de-DE" sz="1600"/>
              <a:t>where s is the cake compressibility and </a:t>
            </a:r>
            <a:r>
              <a:rPr lang="de-DE" sz="1600">
                <a:latin typeface="Symbol" charset="2"/>
                <a:cs typeface="Symbol" charset="2"/>
              </a:rPr>
              <a:t>a</a:t>
            </a:r>
            <a:r>
              <a:rPr lang="de-DE" sz="1600"/>
              <a:t>* is a constant largely dependent on the size and morphology of the particles in the cake.</a:t>
            </a:r>
          </a:p>
          <a:p>
            <a:pPr marL="285750" indent="-285750">
              <a:buFont typeface="Arial"/>
              <a:buChar char="•"/>
            </a:pPr>
            <a:r>
              <a:rPr lang="de-DE" sz="2000"/>
              <a:t>The value of </a:t>
            </a:r>
            <a:r>
              <a:rPr lang="de-DE" sz="2000" i="1"/>
              <a:t>s</a:t>
            </a:r>
            <a:r>
              <a:rPr lang="de-DE" sz="2000"/>
              <a:t> is zero for rigid and incompressible solids; for highly compressible materials </a:t>
            </a:r>
            <a:r>
              <a:rPr lang="de-DE" sz="2000" i="1"/>
              <a:t>s</a:t>
            </a:r>
            <a:r>
              <a:rPr lang="de-DE" sz="2000"/>
              <a:t> is close to unity. As the value of s increases, </a:t>
            </a:r>
            <a:r>
              <a:rPr lang="de-DE" sz="2000">
                <a:latin typeface="Symbol" charset="2"/>
                <a:cs typeface="Symbol" charset="2"/>
              </a:rPr>
              <a:t>a</a:t>
            </a:r>
            <a:r>
              <a:rPr lang="de-DE" sz="2000"/>
              <a:t> increases with increasing pressure drop and so the filtration rate declines.</a:t>
            </a:r>
          </a:p>
          <a:p>
            <a:pPr marL="285750" indent="-285750">
              <a:buFont typeface="Arial"/>
              <a:buChar char="•"/>
            </a:pPr>
            <a:r>
              <a:rPr lang="de-DE" sz="2000">
                <a:latin typeface="Symbol" charset="2"/>
                <a:cs typeface="Symbol" charset="2"/>
              </a:rPr>
              <a:t>a</a:t>
            </a:r>
            <a:r>
              <a:rPr lang="de-DE" sz="2000"/>
              <a:t> is also related to the average properties of the particles.</a:t>
            </a:r>
          </a:p>
          <a:p>
            <a:pPr marL="285750" indent="-285750">
              <a:buFont typeface="Arial"/>
              <a:buChar char="•"/>
            </a:pPr>
            <a:r>
              <a:rPr lang="de-DE" sz="2000">
                <a:latin typeface="Symbol" charset="2"/>
                <a:cs typeface="Symbol" charset="2"/>
              </a:rPr>
              <a:t>a </a:t>
            </a:r>
            <a:r>
              <a:rPr lang="de-DE" sz="2000"/>
              <a:t>= </a:t>
            </a:r>
            <a:r>
              <a:rPr lang="de-DE" sz="2000" i="1">
                <a:latin typeface="+mn-lt"/>
              </a:rPr>
              <a:t>K</a:t>
            </a:r>
            <a:r>
              <a:rPr lang="de-DE" sz="2000" baseline="-25000">
                <a:latin typeface="+mn-lt"/>
                <a:cs typeface="Symbol" charset="2"/>
              </a:rPr>
              <a:t>v</a:t>
            </a:r>
            <a:r>
              <a:rPr lang="de-DE" sz="2000">
                <a:latin typeface="+mn-lt"/>
                <a:cs typeface="Symbol" charset="2"/>
              </a:rPr>
              <a:t> </a:t>
            </a:r>
            <a:r>
              <a:rPr lang="de-DE" sz="2000" i="1">
                <a:latin typeface="+mn-lt"/>
              </a:rPr>
              <a:t>a</a:t>
            </a:r>
            <a:r>
              <a:rPr lang="de-DE" sz="2000" baseline="30000">
                <a:latin typeface="+mn-lt"/>
              </a:rPr>
              <a:t>2</a:t>
            </a:r>
            <a:r>
              <a:rPr lang="de-DE" sz="2000"/>
              <a:t> (1 – </a:t>
            </a:r>
            <a:r>
              <a:rPr lang="de-DE" sz="2000">
                <a:latin typeface="Symbol" charset="2"/>
                <a:cs typeface="Symbol" charset="2"/>
              </a:rPr>
              <a:t>e</a:t>
            </a:r>
            <a:r>
              <a:rPr lang="de-DE" sz="2000"/>
              <a:t>)/</a:t>
            </a:r>
            <a:r>
              <a:rPr lang="de-DE" sz="2000">
                <a:latin typeface="Symbol" charset="2"/>
                <a:cs typeface="Symbol" charset="2"/>
              </a:rPr>
              <a:t>e</a:t>
            </a:r>
            <a:r>
              <a:rPr lang="de-DE" sz="2000" baseline="30000"/>
              <a:t>2</a:t>
            </a:r>
            <a:r>
              <a:rPr lang="de-DE" sz="2000"/>
              <a:t> </a:t>
            </a:r>
            <a:r>
              <a:rPr lang="de-DE" sz="2000">
                <a:latin typeface="Symbol" charset="2"/>
                <a:cs typeface="Symbol" charset="2"/>
              </a:rPr>
              <a:t>r</a:t>
            </a:r>
            <a:r>
              <a:rPr lang="de-DE" sz="2000" baseline="-25000"/>
              <a:t>P    </a:t>
            </a:r>
            <a:r>
              <a:rPr lang="de-DE" sz="1600"/>
              <a:t>where </a:t>
            </a:r>
            <a:r>
              <a:rPr lang="de-DE" sz="1600" i="1"/>
              <a:t>K</a:t>
            </a:r>
            <a:r>
              <a:rPr lang="de-DE" sz="1600" baseline="-25000">
                <a:cs typeface="Symbol" charset="2"/>
              </a:rPr>
              <a:t>v</a:t>
            </a:r>
            <a:r>
              <a:rPr lang="de-DE" sz="1600"/>
              <a:t> is a factor dependent on the shape of the particles, </a:t>
            </a:r>
            <a:r>
              <a:rPr lang="de-DE" sz="1600" i="1"/>
              <a:t>a </a:t>
            </a:r>
            <a:r>
              <a:rPr lang="de-DE" sz="1600"/>
              <a:t>is the particle specific surface area, </a:t>
            </a:r>
            <a:r>
              <a:rPr lang="de-DE" sz="1600">
                <a:latin typeface="Symbol" charset="2"/>
                <a:cs typeface="Symbol" charset="2"/>
              </a:rPr>
              <a:t>r</a:t>
            </a:r>
            <a:r>
              <a:rPr lang="de-DE" sz="1600" baseline="-25000"/>
              <a:t>P</a:t>
            </a:r>
            <a:r>
              <a:rPr lang="de-DE" sz="1600"/>
              <a:t> is particle density, and </a:t>
            </a:r>
            <a:r>
              <a:rPr lang="de-DE" sz="1600">
                <a:latin typeface="Symbol" charset="2"/>
                <a:cs typeface="Symbol" charset="2"/>
              </a:rPr>
              <a:t>e</a:t>
            </a:r>
            <a:r>
              <a:rPr lang="de-DE" sz="1600"/>
              <a:t> is the porosity of the cake</a:t>
            </a:r>
            <a:endParaRPr lang="de-DE" sz="2000" baseline="-25000"/>
          </a:p>
          <a:p>
            <a:pPr marL="285750" indent="-285750">
              <a:buFont typeface="Arial"/>
              <a:buChar char="•"/>
            </a:pPr>
            <a:r>
              <a:rPr lang="de-DE" sz="2000"/>
              <a:t>The rate of filtration can be improved by:</a:t>
            </a:r>
          </a:p>
          <a:p>
            <a:pPr marL="342900" indent="-342900">
              <a:buFont typeface="Symbol" charset="2"/>
              <a:buChar char="-"/>
            </a:pPr>
            <a:r>
              <a:rPr lang="de-DE" sz="2000"/>
              <a:t>Increase in filter area </a:t>
            </a:r>
            <a:r>
              <a:rPr lang="de-DE" sz="2000" i="1"/>
              <a:t>A</a:t>
            </a:r>
          </a:p>
          <a:p>
            <a:pPr marL="342900" indent="-342900">
              <a:buFont typeface="Symbol" charset="2"/>
              <a:buChar char="-"/>
            </a:pPr>
            <a:r>
              <a:rPr lang="de-DE" sz="2000"/>
              <a:t>Increase in pressure drop </a:t>
            </a:r>
            <a:r>
              <a:rPr lang="de-DE" sz="2000">
                <a:latin typeface="Symbol" charset="2"/>
                <a:cs typeface="Symbol" charset="2"/>
              </a:rPr>
              <a:t>D</a:t>
            </a:r>
            <a:r>
              <a:rPr lang="de-DE" sz="2000" i="1"/>
              <a:t>P</a:t>
            </a:r>
            <a:r>
              <a:rPr lang="de-DE" sz="2000"/>
              <a:t> </a:t>
            </a:r>
          </a:p>
          <a:p>
            <a:pPr marL="342900" indent="-342900">
              <a:buFont typeface="Symbol" charset="2"/>
              <a:buChar char="-"/>
            </a:pPr>
            <a:r>
              <a:rPr lang="de-DE" sz="2000"/>
              <a:t>Reduction of the cake mass </a:t>
            </a:r>
            <a:r>
              <a:rPr lang="de-DE" sz="2000" i="1"/>
              <a:t>M</a:t>
            </a:r>
            <a:r>
              <a:rPr lang="de-DE" sz="2000" baseline="-25000"/>
              <a:t>c</a:t>
            </a:r>
          </a:p>
          <a:p>
            <a:pPr marL="342900" indent="-342900">
              <a:buFont typeface="Symbol" charset="2"/>
              <a:buChar char="-"/>
            </a:pPr>
            <a:r>
              <a:rPr lang="de-DE" sz="2000"/>
              <a:t>Reduction of the liquid viscosity µ</a:t>
            </a:r>
            <a:r>
              <a:rPr lang="de-DE" sz="2000" baseline="-25000"/>
              <a:t>f</a:t>
            </a:r>
          </a:p>
          <a:p>
            <a:pPr marL="342900" indent="-342900">
              <a:buFont typeface="Symbol" charset="2"/>
              <a:buChar char="-"/>
            </a:pPr>
            <a:r>
              <a:rPr lang="de-DE" sz="2000"/>
              <a:t>Reduction of specific cake resistance </a:t>
            </a:r>
            <a:r>
              <a:rPr lang="de-DE" sz="2000">
                <a:latin typeface="Symbol" charset="2"/>
                <a:cs typeface="Symbol" charset="2"/>
              </a:rPr>
              <a:t>a</a:t>
            </a:r>
            <a:r>
              <a:rPr lang="de-DE" sz="2000"/>
              <a:t>, via shape factor change (e.g. in mycelial broths) and reduction of the specific surface area </a:t>
            </a:r>
            <a:r>
              <a:rPr lang="de-DE" sz="2000" i="1"/>
              <a:t>a</a:t>
            </a:r>
          </a:p>
        </p:txBody>
      </p:sp>
    </p:spTree>
    <p:extLst>
      <p:ext uri="{BB962C8B-B14F-4D97-AF65-F5344CB8AC3E}">
        <p14:creationId xmlns:p14="http://schemas.microsoft.com/office/powerpoint/2010/main" val="23439842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508005"/>
            <a:ext cx="80930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000" b="1" i="0">
                <a:solidFill>
                  <a:schemeClr val="tx2"/>
                </a:solidFill>
                <a:cs typeface="+mn-cs"/>
              </a:rPr>
              <a:t>Filtration theory and principles (3)</a:t>
            </a:r>
          </a:p>
        </p:txBody>
      </p:sp>
      <p:sp>
        <p:nvSpPr>
          <p:cNvPr id="3" name="Textfeld 2"/>
          <p:cNvSpPr txBox="1"/>
          <p:nvPr/>
        </p:nvSpPr>
        <p:spPr>
          <a:xfrm>
            <a:off x="541867" y="968403"/>
            <a:ext cx="8465608" cy="5304017"/>
          </a:xfrm>
          <a:prstGeom prst="rect">
            <a:avLst/>
          </a:prstGeom>
          <a:noFill/>
        </p:spPr>
        <p:txBody>
          <a:bodyPr wrap="square" rtlCol="0">
            <a:spAutoFit/>
          </a:bodyPr>
          <a:lstStyle/>
          <a:p>
            <a:pPr marL="285750" indent="-285750">
              <a:lnSpc>
                <a:spcPct val="90000"/>
              </a:lnSpc>
              <a:buFont typeface="Arial"/>
              <a:buChar char="•"/>
            </a:pPr>
            <a:r>
              <a:rPr lang="de-DE" sz="2000"/>
              <a:t>Note: </a:t>
            </a:r>
            <a:r>
              <a:rPr lang="de-DE" sz="2000" i="1"/>
              <a:t>M</a:t>
            </a:r>
            <a:r>
              <a:rPr lang="de-DE" sz="2000" baseline="-25000"/>
              <a:t>c</a:t>
            </a:r>
            <a:r>
              <a:rPr lang="de-DE" sz="2000"/>
              <a:t> = </a:t>
            </a:r>
            <a:r>
              <a:rPr lang="de-DE" sz="2000" i="1"/>
              <a:t>c</a:t>
            </a:r>
            <a:r>
              <a:rPr lang="de-DE" sz="2000"/>
              <a:t> </a:t>
            </a:r>
            <a:r>
              <a:rPr lang="de-DE" sz="2000" i="1"/>
              <a:t>V</a:t>
            </a:r>
            <a:r>
              <a:rPr lang="de-DE" sz="2000" baseline="-25000"/>
              <a:t>f   </a:t>
            </a:r>
            <a:r>
              <a:rPr lang="de-DE" sz="2000"/>
              <a:t>   </a:t>
            </a:r>
            <a:r>
              <a:rPr lang="de-DE" sz="1600"/>
              <a:t>where </a:t>
            </a:r>
            <a:r>
              <a:rPr lang="de-DE" sz="1600" i="1"/>
              <a:t>c</a:t>
            </a:r>
            <a:r>
              <a:rPr lang="de-DE" sz="1600"/>
              <a:t> is the mass of solid deposited per volume of filtrate</a:t>
            </a:r>
            <a:endParaRPr lang="de-DE" sz="2000" baseline="-25000"/>
          </a:p>
          <a:p>
            <a:pPr marL="285750" indent="-285750">
              <a:lnSpc>
                <a:spcPct val="90000"/>
              </a:lnSpc>
              <a:buFont typeface="Arial"/>
              <a:buChar char="•"/>
            </a:pPr>
            <a:r>
              <a:rPr lang="de-DE" sz="2000"/>
              <a:t>For integration it is convenient to write Darcy‘s law in a reciprocal form.</a:t>
            </a:r>
          </a:p>
          <a:p>
            <a:pPr marL="285750" indent="-285750">
              <a:lnSpc>
                <a:spcPct val="90000"/>
              </a:lnSpc>
              <a:buFont typeface="Arial"/>
              <a:buChar char="•"/>
            </a:pPr>
            <a:r>
              <a:rPr lang="de-DE" sz="2000" i="1"/>
              <a:t>A</a:t>
            </a:r>
            <a:r>
              <a:rPr lang="de-DE" sz="2000"/>
              <a:t>  d</a:t>
            </a:r>
            <a:r>
              <a:rPr lang="de-DE" sz="2000" i="1"/>
              <a:t>t/</a:t>
            </a:r>
            <a:r>
              <a:rPr lang="de-DE" sz="2000"/>
              <a:t>d</a:t>
            </a:r>
            <a:r>
              <a:rPr lang="de-DE" sz="2000" i="1"/>
              <a:t>V</a:t>
            </a:r>
            <a:r>
              <a:rPr lang="de-DE" sz="2000" baseline="-25000"/>
              <a:t>f</a:t>
            </a:r>
            <a:r>
              <a:rPr lang="de-DE" sz="2000"/>
              <a:t> = µ</a:t>
            </a:r>
            <a:r>
              <a:rPr lang="de-DE" sz="2000" baseline="-25000"/>
              <a:t>f </a:t>
            </a:r>
            <a:r>
              <a:rPr lang="de-DE" sz="2000">
                <a:latin typeface="Symbol" charset="2"/>
                <a:cs typeface="Symbol" charset="2"/>
              </a:rPr>
              <a:t>a</a:t>
            </a:r>
            <a:r>
              <a:rPr lang="de-DE" sz="2000"/>
              <a:t> </a:t>
            </a:r>
            <a:r>
              <a:rPr lang="de-DE" sz="2000" i="1"/>
              <a:t>c</a:t>
            </a:r>
            <a:r>
              <a:rPr lang="de-DE" sz="2000"/>
              <a:t> </a:t>
            </a:r>
            <a:r>
              <a:rPr lang="de-DE" sz="2000" i="1"/>
              <a:t>V</a:t>
            </a:r>
            <a:r>
              <a:rPr lang="de-DE" sz="2000" baseline="-25000"/>
              <a:t>f</a:t>
            </a:r>
            <a:r>
              <a:rPr lang="de-DE" sz="2000"/>
              <a:t>/</a:t>
            </a:r>
            <a:r>
              <a:rPr lang="de-DE" sz="2000" i="1"/>
              <a:t>A </a:t>
            </a:r>
            <a:r>
              <a:rPr lang="de-DE" sz="2000">
                <a:latin typeface="Symbol" charset="2"/>
                <a:cs typeface="Symbol" charset="2"/>
              </a:rPr>
              <a:t>D</a:t>
            </a:r>
            <a:r>
              <a:rPr lang="de-DE" sz="2000" i="1"/>
              <a:t>P</a:t>
            </a:r>
            <a:r>
              <a:rPr lang="de-DE" sz="2000"/>
              <a:t>  + µ</a:t>
            </a:r>
            <a:r>
              <a:rPr lang="de-DE" sz="2000" baseline="-25000"/>
              <a:t>f</a:t>
            </a:r>
            <a:r>
              <a:rPr lang="de-DE" sz="2000"/>
              <a:t> </a:t>
            </a:r>
            <a:r>
              <a:rPr lang="de-DE" sz="2000" i="1"/>
              <a:t>R</a:t>
            </a:r>
            <a:r>
              <a:rPr lang="de-DE" sz="2000" baseline="-25000"/>
              <a:t>m</a:t>
            </a:r>
            <a:r>
              <a:rPr lang="de-DE" sz="2000"/>
              <a:t>/</a:t>
            </a:r>
            <a:r>
              <a:rPr lang="de-DE" sz="2000">
                <a:latin typeface="Symbol" charset="2"/>
                <a:cs typeface="Symbol" charset="2"/>
              </a:rPr>
              <a:t>D</a:t>
            </a:r>
            <a:r>
              <a:rPr lang="de-DE" sz="2000" i="1"/>
              <a:t>P</a:t>
            </a:r>
          </a:p>
          <a:p>
            <a:pPr marL="285750" indent="-285750">
              <a:lnSpc>
                <a:spcPct val="90000"/>
              </a:lnSpc>
              <a:buFont typeface="Arial"/>
              <a:buChar char="•"/>
            </a:pPr>
            <a:r>
              <a:rPr lang="de-DE" sz="2000"/>
              <a:t>By separating the variables and placing constant terms outside of the integrals, we obtain for the initial condition </a:t>
            </a:r>
            <a:r>
              <a:rPr lang="de-DE" sz="2000" i="1"/>
              <a:t>t</a:t>
            </a:r>
            <a:r>
              <a:rPr lang="de-DE" sz="2000"/>
              <a:t> = 0 and </a:t>
            </a:r>
            <a:r>
              <a:rPr lang="de-DE" sz="2000" i="1"/>
              <a:t>V</a:t>
            </a:r>
            <a:r>
              <a:rPr lang="de-DE" sz="2000" baseline="-25000"/>
              <a:t>f</a:t>
            </a:r>
            <a:r>
              <a:rPr lang="de-DE" sz="2000"/>
              <a:t> = 0: </a:t>
            </a:r>
          </a:p>
          <a:p>
            <a:pPr marL="285750" indent="-285750">
              <a:lnSpc>
                <a:spcPct val="90000"/>
              </a:lnSpc>
              <a:buFont typeface="Arial"/>
              <a:buChar char="•"/>
            </a:pPr>
            <a:r>
              <a:rPr lang="de-DE" sz="2000" i="1"/>
              <a:t>A</a:t>
            </a:r>
            <a:r>
              <a:rPr lang="de-DE" sz="2000"/>
              <a:t> </a:t>
            </a:r>
            <a:r>
              <a:rPr lang="de-DE" sz="2000" i="1"/>
              <a:t>t</a:t>
            </a:r>
            <a:r>
              <a:rPr lang="de-DE" sz="2000"/>
              <a:t> = [µ</a:t>
            </a:r>
            <a:r>
              <a:rPr lang="de-DE" sz="2000" baseline="-25000"/>
              <a:t>f </a:t>
            </a:r>
            <a:r>
              <a:rPr lang="de-DE" sz="2000">
                <a:latin typeface="Symbol" charset="2"/>
                <a:cs typeface="Symbol" charset="2"/>
              </a:rPr>
              <a:t>a</a:t>
            </a:r>
            <a:r>
              <a:rPr lang="de-DE" sz="2000"/>
              <a:t> </a:t>
            </a:r>
            <a:r>
              <a:rPr lang="de-DE" sz="2000" i="1"/>
              <a:t>c</a:t>
            </a:r>
            <a:r>
              <a:rPr lang="de-DE" sz="2000"/>
              <a:t> </a:t>
            </a:r>
            <a:r>
              <a:rPr lang="de-DE" sz="2000" i="1"/>
              <a:t>V</a:t>
            </a:r>
            <a:r>
              <a:rPr lang="de-DE" sz="2000" baseline="-25000"/>
              <a:t>f</a:t>
            </a:r>
            <a:r>
              <a:rPr lang="de-DE" sz="2000" baseline="30000"/>
              <a:t>2</a:t>
            </a:r>
            <a:r>
              <a:rPr lang="de-DE" sz="2000"/>
              <a:t>/2 </a:t>
            </a:r>
            <a:r>
              <a:rPr lang="de-DE" sz="2000" i="1"/>
              <a:t>A </a:t>
            </a:r>
            <a:r>
              <a:rPr lang="de-DE" sz="2000">
                <a:latin typeface="Symbol" charset="2"/>
                <a:cs typeface="Symbol" charset="2"/>
              </a:rPr>
              <a:t>D</a:t>
            </a:r>
            <a:r>
              <a:rPr lang="de-DE" sz="2000" i="1"/>
              <a:t>P</a:t>
            </a:r>
            <a:r>
              <a:rPr lang="de-DE" sz="2000"/>
              <a:t>] + [µ</a:t>
            </a:r>
            <a:r>
              <a:rPr lang="de-DE" sz="2000" baseline="-25000"/>
              <a:t>f</a:t>
            </a:r>
            <a:r>
              <a:rPr lang="de-DE" sz="2000"/>
              <a:t> </a:t>
            </a:r>
            <a:r>
              <a:rPr lang="de-DE" sz="2000" i="1"/>
              <a:t>R</a:t>
            </a:r>
            <a:r>
              <a:rPr lang="de-DE" sz="2000" baseline="-25000"/>
              <a:t>m </a:t>
            </a:r>
            <a:r>
              <a:rPr lang="de-DE" sz="2000" i="1"/>
              <a:t>V</a:t>
            </a:r>
            <a:r>
              <a:rPr lang="de-DE" sz="2000" baseline="-25000"/>
              <a:t>f</a:t>
            </a:r>
            <a:r>
              <a:rPr lang="de-DE" sz="2000"/>
              <a:t>/</a:t>
            </a:r>
            <a:r>
              <a:rPr lang="de-DE" sz="2000">
                <a:latin typeface="Symbol" charset="2"/>
                <a:cs typeface="Symbol" charset="2"/>
              </a:rPr>
              <a:t>D</a:t>
            </a:r>
            <a:r>
              <a:rPr lang="de-DE" sz="2000" i="1"/>
              <a:t>P</a:t>
            </a:r>
            <a:r>
              <a:rPr lang="de-DE" sz="2000"/>
              <a:t>]</a:t>
            </a:r>
          </a:p>
          <a:p>
            <a:pPr marL="285750" indent="-285750">
              <a:lnSpc>
                <a:spcPct val="90000"/>
              </a:lnSpc>
              <a:buFont typeface="Arial"/>
              <a:buChar char="•"/>
            </a:pPr>
            <a:r>
              <a:rPr lang="de-DE" sz="2000"/>
              <a:t>Provided all other parameters are known, one can calculate for a constant-pressure filtration the filtrate volume or the time. However, </a:t>
            </a:r>
            <a:r>
              <a:rPr lang="de-DE" sz="2000">
                <a:latin typeface="Symbol" charset="2"/>
                <a:cs typeface="Symbol" charset="2"/>
              </a:rPr>
              <a:t>a </a:t>
            </a:r>
            <a:r>
              <a:rPr lang="de-DE" sz="2000"/>
              <a:t>and </a:t>
            </a:r>
            <a:r>
              <a:rPr lang="de-DE" sz="2000" i="1"/>
              <a:t>R</a:t>
            </a:r>
            <a:r>
              <a:rPr lang="de-DE" sz="2000" baseline="-25000"/>
              <a:t>m</a:t>
            </a:r>
            <a:r>
              <a:rPr lang="de-DE" sz="2000"/>
              <a:t> typically need to be determined beforehand.</a:t>
            </a:r>
          </a:p>
          <a:p>
            <a:pPr marL="285750" indent="-285750">
              <a:lnSpc>
                <a:spcPct val="90000"/>
              </a:lnSpc>
              <a:buFont typeface="Arial"/>
              <a:buChar char="•"/>
            </a:pPr>
            <a:r>
              <a:rPr lang="de-DE" sz="2000"/>
              <a:t>Dividing the equation above by </a:t>
            </a:r>
            <a:r>
              <a:rPr lang="de-DE" sz="2000" i="1"/>
              <a:t>AV</a:t>
            </a:r>
            <a:r>
              <a:rPr lang="de-DE" sz="2000" baseline="-25000"/>
              <a:t>f</a:t>
            </a:r>
            <a:r>
              <a:rPr lang="de-DE" sz="2000"/>
              <a:t> and with rearrangement we get:</a:t>
            </a:r>
          </a:p>
          <a:p>
            <a:pPr marL="285750" indent="-285750">
              <a:lnSpc>
                <a:spcPct val="90000"/>
              </a:lnSpc>
              <a:buFont typeface="Arial"/>
              <a:buChar char="•"/>
            </a:pPr>
            <a:r>
              <a:rPr lang="de-DE" sz="2000" i="1"/>
              <a:t>t</a:t>
            </a:r>
            <a:r>
              <a:rPr lang="de-DE" sz="2000"/>
              <a:t>/</a:t>
            </a:r>
            <a:r>
              <a:rPr lang="de-DE" sz="2000" i="1"/>
              <a:t>V</a:t>
            </a:r>
            <a:r>
              <a:rPr lang="de-DE" sz="2000" baseline="-25000"/>
              <a:t>f </a:t>
            </a:r>
            <a:r>
              <a:rPr lang="de-DE" sz="2000"/>
              <a:t>= [µ</a:t>
            </a:r>
            <a:r>
              <a:rPr lang="de-DE" sz="2000" baseline="-25000"/>
              <a:t>f </a:t>
            </a:r>
            <a:r>
              <a:rPr lang="de-DE" sz="2000">
                <a:latin typeface="Symbol" charset="2"/>
                <a:cs typeface="Symbol" charset="2"/>
              </a:rPr>
              <a:t>a</a:t>
            </a:r>
            <a:r>
              <a:rPr lang="de-DE" sz="2000"/>
              <a:t> </a:t>
            </a:r>
            <a:r>
              <a:rPr lang="de-DE" sz="2000" i="1"/>
              <a:t>c</a:t>
            </a:r>
            <a:r>
              <a:rPr lang="de-DE" sz="2000"/>
              <a:t> </a:t>
            </a:r>
            <a:r>
              <a:rPr lang="de-DE" sz="2000" i="1"/>
              <a:t>V</a:t>
            </a:r>
            <a:r>
              <a:rPr lang="de-DE" sz="2000" baseline="-25000"/>
              <a:t>f</a:t>
            </a:r>
            <a:r>
              <a:rPr lang="de-DE" sz="2000"/>
              <a:t>/2 </a:t>
            </a:r>
            <a:r>
              <a:rPr lang="de-DE" sz="2000" i="1"/>
              <a:t>A</a:t>
            </a:r>
            <a:r>
              <a:rPr lang="de-DE" sz="2000" baseline="30000"/>
              <a:t>2</a:t>
            </a:r>
            <a:r>
              <a:rPr lang="de-DE" sz="2000" i="1"/>
              <a:t> </a:t>
            </a:r>
            <a:r>
              <a:rPr lang="de-DE" sz="2000">
                <a:latin typeface="Symbol" charset="2"/>
                <a:cs typeface="Symbol" charset="2"/>
              </a:rPr>
              <a:t>D</a:t>
            </a:r>
            <a:r>
              <a:rPr lang="de-DE" sz="2000" i="1"/>
              <a:t>P</a:t>
            </a:r>
            <a:r>
              <a:rPr lang="de-DE" sz="2000"/>
              <a:t>] + [µ</a:t>
            </a:r>
            <a:r>
              <a:rPr lang="de-DE" sz="2000" baseline="-25000"/>
              <a:t>f</a:t>
            </a:r>
            <a:r>
              <a:rPr lang="de-DE" sz="2000"/>
              <a:t> </a:t>
            </a:r>
            <a:r>
              <a:rPr lang="de-DE" sz="2000" i="1"/>
              <a:t>R</a:t>
            </a:r>
            <a:r>
              <a:rPr lang="de-DE" sz="2000" baseline="-25000"/>
              <a:t>m</a:t>
            </a:r>
            <a:r>
              <a:rPr lang="de-DE" sz="2000"/>
              <a:t>/</a:t>
            </a:r>
            <a:r>
              <a:rPr lang="de-DE" sz="2000" i="1"/>
              <a:t>A</a:t>
            </a:r>
            <a:r>
              <a:rPr lang="de-DE" sz="2000"/>
              <a:t> </a:t>
            </a:r>
            <a:r>
              <a:rPr lang="de-DE" sz="2000">
                <a:latin typeface="Symbol" charset="2"/>
                <a:cs typeface="Symbol" charset="2"/>
              </a:rPr>
              <a:t>D</a:t>
            </a:r>
            <a:r>
              <a:rPr lang="de-DE" sz="2000" i="1"/>
              <a:t>P</a:t>
            </a:r>
            <a:r>
              <a:rPr lang="de-DE" sz="2000"/>
              <a:t>]     </a:t>
            </a:r>
            <a:r>
              <a:rPr lang="de-DE" sz="1600"/>
              <a:t>which can be written more simply </a:t>
            </a:r>
            <a:endParaRPr lang="de-DE" sz="2000"/>
          </a:p>
          <a:p>
            <a:pPr marL="285750" indent="-285750">
              <a:lnSpc>
                <a:spcPct val="90000"/>
              </a:lnSpc>
              <a:buFont typeface="Arial"/>
              <a:buChar char="•"/>
            </a:pPr>
            <a:r>
              <a:rPr lang="de-DE" sz="2000" i="1"/>
              <a:t>t</a:t>
            </a:r>
            <a:r>
              <a:rPr lang="de-DE" sz="2000"/>
              <a:t>/</a:t>
            </a:r>
            <a:r>
              <a:rPr lang="de-DE" sz="2000" i="1"/>
              <a:t>V</a:t>
            </a:r>
            <a:r>
              <a:rPr lang="de-DE" sz="2000" baseline="-25000"/>
              <a:t>f </a:t>
            </a:r>
            <a:r>
              <a:rPr lang="de-DE" sz="2000"/>
              <a:t>= </a:t>
            </a:r>
            <a:r>
              <a:rPr lang="de-DE" sz="2000" i="1"/>
              <a:t>K</a:t>
            </a:r>
            <a:r>
              <a:rPr lang="de-DE" sz="2000" baseline="-25000"/>
              <a:t>1</a:t>
            </a:r>
            <a:r>
              <a:rPr lang="de-DE" sz="2000"/>
              <a:t> </a:t>
            </a:r>
            <a:r>
              <a:rPr lang="de-DE" sz="2000" i="1"/>
              <a:t>V</a:t>
            </a:r>
            <a:r>
              <a:rPr lang="de-DE" sz="2000" baseline="-25000"/>
              <a:t>f</a:t>
            </a:r>
            <a:r>
              <a:rPr lang="de-DE" sz="2000"/>
              <a:t> + </a:t>
            </a:r>
            <a:r>
              <a:rPr lang="de-DE" sz="2000" i="1"/>
              <a:t>K</a:t>
            </a:r>
            <a:r>
              <a:rPr lang="de-DE" sz="2000" baseline="-25000"/>
              <a:t>2      </a:t>
            </a:r>
            <a:r>
              <a:rPr lang="de-DE" sz="2000"/>
              <a:t>with:</a:t>
            </a:r>
            <a:endParaRPr lang="de-DE" sz="2000" baseline="-25000"/>
          </a:p>
          <a:p>
            <a:pPr marL="285750" indent="-285750">
              <a:lnSpc>
                <a:spcPct val="90000"/>
              </a:lnSpc>
              <a:buFont typeface="Arial"/>
              <a:buChar char="•"/>
            </a:pPr>
            <a:r>
              <a:rPr lang="de-DE" sz="2000" i="1"/>
              <a:t>K</a:t>
            </a:r>
            <a:r>
              <a:rPr lang="de-DE" sz="2000" baseline="-25000"/>
              <a:t>1 </a:t>
            </a:r>
            <a:r>
              <a:rPr lang="de-DE" sz="2000"/>
              <a:t>= µ</a:t>
            </a:r>
            <a:r>
              <a:rPr lang="de-DE" sz="2000" baseline="-25000"/>
              <a:t>f </a:t>
            </a:r>
            <a:r>
              <a:rPr lang="de-DE" sz="2000">
                <a:latin typeface="Symbol" charset="2"/>
                <a:cs typeface="Symbol" charset="2"/>
              </a:rPr>
              <a:t>a</a:t>
            </a:r>
            <a:r>
              <a:rPr lang="de-DE" sz="2000"/>
              <a:t> </a:t>
            </a:r>
            <a:r>
              <a:rPr lang="de-DE" sz="2000" i="1"/>
              <a:t>c</a:t>
            </a:r>
            <a:r>
              <a:rPr lang="de-DE" sz="2000"/>
              <a:t> /2 </a:t>
            </a:r>
            <a:r>
              <a:rPr lang="de-DE" sz="2000" i="1"/>
              <a:t>A</a:t>
            </a:r>
            <a:r>
              <a:rPr lang="de-DE" sz="2000" baseline="30000"/>
              <a:t>2</a:t>
            </a:r>
            <a:r>
              <a:rPr lang="de-DE" sz="2000" i="1"/>
              <a:t> </a:t>
            </a:r>
            <a:r>
              <a:rPr lang="de-DE" sz="2000">
                <a:latin typeface="Symbol" charset="2"/>
                <a:cs typeface="Symbol" charset="2"/>
              </a:rPr>
              <a:t>D</a:t>
            </a:r>
            <a:r>
              <a:rPr lang="de-DE" sz="2000" i="1"/>
              <a:t>P   </a:t>
            </a:r>
            <a:r>
              <a:rPr lang="de-DE" sz="2000"/>
              <a:t>and</a:t>
            </a:r>
            <a:r>
              <a:rPr lang="de-DE" sz="2000" i="1"/>
              <a:t>   K</a:t>
            </a:r>
            <a:r>
              <a:rPr lang="de-DE" sz="2000" baseline="-25000"/>
              <a:t>2</a:t>
            </a:r>
            <a:r>
              <a:rPr lang="de-DE" sz="2000" i="1"/>
              <a:t> = </a:t>
            </a:r>
            <a:r>
              <a:rPr lang="de-DE" sz="2000"/>
              <a:t>µ</a:t>
            </a:r>
            <a:r>
              <a:rPr lang="de-DE" sz="2000" baseline="-25000"/>
              <a:t>f</a:t>
            </a:r>
            <a:r>
              <a:rPr lang="de-DE" sz="2000"/>
              <a:t> </a:t>
            </a:r>
            <a:r>
              <a:rPr lang="de-DE" sz="2000" i="1"/>
              <a:t>R</a:t>
            </a:r>
            <a:r>
              <a:rPr lang="de-DE" sz="2000" baseline="-25000"/>
              <a:t>m</a:t>
            </a:r>
            <a:r>
              <a:rPr lang="de-DE" sz="2000"/>
              <a:t>/</a:t>
            </a:r>
            <a:r>
              <a:rPr lang="de-DE" sz="2000" i="1"/>
              <a:t>A</a:t>
            </a:r>
            <a:r>
              <a:rPr lang="de-DE" sz="2000"/>
              <a:t> </a:t>
            </a:r>
            <a:r>
              <a:rPr lang="de-DE" sz="2000">
                <a:latin typeface="Symbol" charset="2"/>
                <a:cs typeface="Symbol" charset="2"/>
              </a:rPr>
              <a:t>D</a:t>
            </a:r>
            <a:r>
              <a:rPr lang="de-DE" sz="2000" i="1"/>
              <a:t>P</a:t>
            </a:r>
          </a:p>
          <a:p>
            <a:pPr marL="285750" indent="-285750">
              <a:lnSpc>
                <a:spcPct val="90000"/>
              </a:lnSpc>
              <a:buFont typeface="Arial"/>
              <a:buChar char="•"/>
            </a:pPr>
            <a:r>
              <a:rPr lang="de-DE" sz="2000"/>
              <a:t>For a constant-pressure filtration, </a:t>
            </a:r>
            <a:r>
              <a:rPr lang="de-DE" sz="2000" i="1"/>
              <a:t>K</a:t>
            </a:r>
            <a:r>
              <a:rPr lang="de-DE" sz="2000" baseline="-25000"/>
              <a:t>1 </a:t>
            </a:r>
            <a:r>
              <a:rPr lang="de-DE" sz="2000"/>
              <a:t>and </a:t>
            </a:r>
            <a:r>
              <a:rPr lang="de-DE" sz="2000" i="1"/>
              <a:t>K</a:t>
            </a:r>
            <a:r>
              <a:rPr lang="de-DE" sz="2000" baseline="-25000"/>
              <a:t>2 </a:t>
            </a:r>
            <a:r>
              <a:rPr lang="de-DE" sz="2000"/>
              <a:t>are constant. Plotting </a:t>
            </a:r>
            <a:r>
              <a:rPr lang="de-DE" sz="2000" i="1"/>
              <a:t>t</a:t>
            </a:r>
            <a:r>
              <a:rPr lang="de-DE" sz="2000"/>
              <a:t>/</a:t>
            </a:r>
            <a:r>
              <a:rPr lang="de-DE" sz="2000" i="1"/>
              <a:t>V</a:t>
            </a:r>
            <a:r>
              <a:rPr lang="de-DE" sz="2000" baseline="-25000"/>
              <a:t>f </a:t>
            </a:r>
            <a:r>
              <a:rPr lang="de-DE" sz="2000"/>
              <a:t>against </a:t>
            </a:r>
            <a:r>
              <a:rPr lang="de-DE" sz="2000" i="1"/>
              <a:t>V</a:t>
            </a:r>
            <a:r>
              <a:rPr lang="de-DE" sz="2000" baseline="-25000"/>
              <a:t>f </a:t>
            </a:r>
            <a:r>
              <a:rPr lang="de-DE" sz="2000"/>
              <a:t>gives a straight line. The slope </a:t>
            </a:r>
            <a:r>
              <a:rPr lang="de-DE" sz="2000" i="1"/>
              <a:t>K</a:t>
            </a:r>
            <a:r>
              <a:rPr lang="de-DE" sz="2000" baseline="-25000"/>
              <a:t>1 </a:t>
            </a:r>
            <a:r>
              <a:rPr lang="de-DE" sz="2000"/>
              <a:t>depends on the pressure drop and on the cake properties. The intercept </a:t>
            </a:r>
            <a:r>
              <a:rPr lang="de-DE" sz="2000" i="1"/>
              <a:t>K</a:t>
            </a:r>
            <a:r>
              <a:rPr lang="de-DE" sz="2000" baseline="-25000"/>
              <a:t>2</a:t>
            </a:r>
            <a:r>
              <a:rPr lang="de-DE" sz="2000"/>
              <a:t> depends on pressure drop but is independent of the properties of the cake. </a:t>
            </a:r>
            <a:r>
              <a:rPr lang="de-DE" sz="2000">
                <a:latin typeface="Symbol" charset="2"/>
                <a:cs typeface="Symbol" charset="2"/>
              </a:rPr>
              <a:t>a </a:t>
            </a:r>
            <a:r>
              <a:rPr lang="de-DE" sz="2000"/>
              <a:t>is determined from the slope, </a:t>
            </a:r>
            <a:r>
              <a:rPr lang="de-DE" sz="2000" i="1"/>
              <a:t>R</a:t>
            </a:r>
            <a:r>
              <a:rPr lang="de-DE" sz="2000" baseline="-25000"/>
              <a:t>m </a:t>
            </a:r>
            <a:r>
              <a:rPr lang="de-DE" sz="2000"/>
              <a:t>from the intercept. </a:t>
            </a:r>
            <a:r>
              <a:rPr lang="de-DE" sz="1600"/>
              <a:t>The analysis is applicable also to compressible filter cakes although </a:t>
            </a:r>
            <a:r>
              <a:rPr lang="de-DE" sz="1600" i="1"/>
              <a:t>K</a:t>
            </a:r>
            <a:r>
              <a:rPr lang="de-DE" sz="1600" baseline="-25000"/>
              <a:t>1</a:t>
            </a:r>
            <a:r>
              <a:rPr lang="de-DE" sz="1600"/>
              <a:t> becomes more complex in that case. </a:t>
            </a:r>
          </a:p>
        </p:txBody>
      </p:sp>
    </p:spTree>
    <p:extLst>
      <p:ext uri="{BB962C8B-B14F-4D97-AF65-F5344CB8AC3E}">
        <p14:creationId xmlns:p14="http://schemas.microsoft.com/office/powerpoint/2010/main" val="23196349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508005"/>
            <a:ext cx="80930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800" b="1">
                <a:solidFill>
                  <a:schemeClr val="tx2"/>
                </a:solidFill>
                <a:cs typeface="+mn-cs"/>
              </a:rPr>
              <a:t>Precipitation</a:t>
            </a:r>
            <a:endParaRPr lang="de-DE" sz="2800" b="1" i="0">
              <a:solidFill>
                <a:schemeClr val="tx2"/>
              </a:solidFill>
              <a:cs typeface="+mn-cs"/>
            </a:endParaRPr>
          </a:p>
        </p:txBody>
      </p:sp>
      <p:sp>
        <p:nvSpPr>
          <p:cNvPr id="3" name="Textfeld 2"/>
          <p:cNvSpPr txBox="1"/>
          <p:nvPr/>
        </p:nvSpPr>
        <p:spPr>
          <a:xfrm>
            <a:off x="541867" y="968403"/>
            <a:ext cx="8465608" cy="3144451"/>
          </a:xfrm>
          <a:prstGeom prst="rect">
            <a:avLst/>
          </a:prstGeom>
          <a:noFill/>
        </p:spPr>
        <p:txBody>
          <a:bodyPr wrap="square" rtlCol="0">
            <a:spAutoFit/>
          </a:bodyPr>
          <a:lstStyle/>
          <a:p>
            <a:pPr marL="285750" indent="-285750">
              <a:lnSpc>
                <a:spcPct val="90000"/>
              </a:lnSpc>
              <a:buFont typeface="Arial"/>
              <a:buChar char="•"/>
            </a:pPr>
            <a:r>
              <a:rPr lang="de-DE" sz="2000"/>
              <a:t>It is a widely used method applied (at an early stage) to the recovery of proteins but also that of small molecules (e.g. citric acid, antibiotics).</a:t>
            </a:r>
          </a:p>
          <a:p>
            <a:pPr marL="285750" indent="-285750">
              <a:lnSpc>
                <a:spcPct val="90000"/>
              </a:lnSpc>
              <a:buFont typeface="Arial"/>
              <a:buChar char="•"/>
            </a:pPr>
            <a:r>
              <a:rPr lang="de-DE" sz="2000"/>
              <a:t>Precipitation is triggered normally through the addition of a </a:t>
            </a:r>
            <a:r>
              <a:rPr lang="de-DE" sz="2000" i="1"/>
              <a:t>precipitant</a:t>
            </a:r>
            <a:r>
              <a:rPr lang="de-DE" sz="2000"/>
              <a:t> (e.g. salt, solvent, polymer) or a </a:t>
            </a:r>
            <a:r>
              <a:rPr lang="de-DE" sz="2000" i="1"/>
              <a:t>change in one or more of the bulk parameter</a:t>
            </a:r>
            <a:r>
              <a:rPr lang="de-DE" sz="2000"/>
              <a:t>s pH, ionic strength and temperature. The solubility of the product (or of contaminants) is thus reduced and the solid precipitate is recovered by (micro)filtration or centrifugation.</a:t>
            </a:r>
          </a:p>
          <a:p>
            <a:pPr marL="285750" indent="-285750">
              <a:lnSpc>
                <a:spcPct val="90000"/>
              </a:lnSpc>
              <a:buFont typeface="Arial"/>
              <a:buChar char="•"/>
            </a:pPr>
            <a:r>
              <a:rPr lang="de-DE" sz="2000"/>
              <a:t>A main advantage of precipitation is often the volume reduction achieved.</a:t>
            </a:r>
          </a:p>
          <a:p>
            <a:pPr marL="285750" indent="-285750">
              <a:lnSpc>
                <a:spcPct val="90000"/>
              </a:lnSpc>
              <a:buFont typeface="Arial"/>
              <a:buChar char="•"/>
            </a:pPr>
            <a:r>
              <a:rPr lang="de-DE" sz="2000"/>
              <a:t>In proteins, precipitation is governed by the protein‘s surface properties (see </a:t>
            </a:r>
            <a:r>
              <a:rPr lang="de-DE" sz="2000" i="1"/>
              <a:t>panel a</a:t>
            </a:r>
            <a:r>
              <a:rPr lang="de-DE" sz="2000"/>
              <a:t> below) and the properties of the solvent.</a:t>
            </a:r>
          </a:p>
        </p:txBody>
      </p:sp>
      <p:pic>
        <p:nvPicPr>
          <p:cNvPr id="2" name="Bild 1"/>
          <p:cNvPicPr>
            <a:picLocks noChangeAspect="1"/>
          </p:cNvPicPr>
          <p:nvPr/>
        </p:nvPicPr>
        <p:blipFill>
          <a:blip r:embed="rId3"/>
          <a:stretch>
            <a:fillRect/>
          </a:stretch>
        </p:blipFill>
        <p:spPr>
          <a:xfrm>
            <a:off x="558800" y="4242247"/>
            <a:ext cx="3052796" cy="2015998"/>
          </a:xfrm>
          <a:prstGeom prst="rect">
            <a:avLst/>
          </a:prstGeom>
        </p:spPr>
      </p:pic>
      <p:pic>
        <p:nvPicPr>
          <p:cNvPr id="4" name="Bild 3"/>
          <p:cNvPicPr>
            <a:picLocks noChangeAspect="1"/>
          </p:cNvPicPr>
          <p:nvPr/>
        </p:nvPicPr>
        <p:blipFill>
          <a:blip r:embed="rId4"/>
          <a:stretch>
            <a:fillRect/>
          </a:stretch>
        </p:blipFill>
        <p:spPr>
          <a:xfrm>
            <a:off x="5918160" y="4072917"/>
            <a:ext cx="3187700" cy="2463800"/>
          </a:xfrm>
          <a:prstGeom prst="rect">
            <a:avLst/>
          </a:prstGeom>
        </p:spPr>
      </p:pic>
      <p:sp>
        <p:nvSpPr>
          <p:cNvPr id="5" name="Textfeld 4"/>
          <p:cNvSpPr txBox="1"/>
          <p:nvPr/>
        </p:nvSpPr>
        <p:spPr>
          <a:xfrm>
            <a:off x="4131730" y="4174516"/>
            <a:ext cx="1642533" cy="2031325"/>
          </a:xfrm>
          <a:prstGeom prst="rect">
            <a:avLst/>
          </a:prstGeom>
          <a:noFill/>
          <a:ln>
            <a:solidFill>
              <a:srgbClr val="1F497D"/>
            </a:solidFill>
          </a:ln>
        </p:spPr>
        <p:txBody>
          <a:bodyPr wrap="square" rtlCol="0">
            <a:spAutoFit/>
          </a:bodyPr>
          <a:lstStyle/>
          <a:p>
            <a:r>
              <a:rPr lang="de-DE"/>
              <a:t>The Stern layer is a close layer of counter-ions at the protein‘s surface.</a:t>
            </a:r>
          </a:p>
        </p:txBody>
      </p:sp>
    </p:spTree>
    <p:extLst>
      <p:ext uri="{BB962C8B-B14F-4D97-AF65-F5344CB8AC3E}">
        <p14:creationId xmlns:p14="http://schemas.microsoft.com/office/powerpoint/2010/main" val="8460348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stretch>
            <a:fillRect/>
          </a:stretch>
        </p:blipFill>
        <p:spPr>
          <a:xfrm>
            <a:off x="1134534" y="605364"/>
            <a:ext cx="6695999" cy="5362997"/>
          </a:xfrm>
          <a:prstGeom prst="rect">
            <a:avLst/>
          </a:prstGeom>
          <a:ln>
            <a:solidFill>
              <a:srgbClr val="1F497D"/>
            </a:solidFill>
          </a:ln>
        </p:spPr>
      </p:pic>
      <p:sp>
        <p:nvSpPr>
          <p:cNvPr id="4" name="Textfeld 3"/>
          <p:cNvSpPr txBox="1"/>
          <p:nvPr/>
        </p:nvSpPr>
        <p:spPr>
          <a:xfrm>
            <a:off x="237067" y="5994405"/>
            <a:ext cx="8394320" cy="369332"/>
          </a:xfrm>
          <a:prstGeom prst="rect">
            <a:avLst/>
          </a:prstGeom>
          <a:noFill/>
        </p:spPr>
        <p:txBody>
          <a:bodyPr wrap="none" rtlCol="0">
            <a:spAutoFit/>
          </a:bodyPr>
          <a:lstStyle/>
          <a:p>
            <a:r>
              <a:rPr lang="de-DE" b="1"/>
              <a:t>Commerically produced secondary metabolites from plants and their uses.</a:t>
            </a:r>
          </a:p>
        </p:txBody>
      </p:sp>
      <p:sp>
        <p:nvSpPr>
          <p:cNvPr id="5" name="Textfeld 4"/>
          <p:cNvSpPr txBox="1"/>
          <p:nvPr/>
        </p:nvSpPr>
        <p:spPr>
          <a:xfrm>
            <a:off x="5537184" y="6434671"/>
            <a:ext cx="3568304" cy="338554"/>
          </a:xfrm>
          <a:prstGeom prst="rect">
            <a:avLst/>
          </a:prstGeom>
          <a:noFill/>
        </p:spPr>
        <p:txBody>
          <a:bodyPr wrap="none" rtlCol="0">
            <a:spAutoFit/>
          </a:bodyPr>
          <a:lstStyle/>
          <a:p>
            <a:r>
              <a:rPr lang="de-DE" sz="1600"/>
              <a:t>From Biotechnol. Adv. (2002) 20, 101 </a:t>
            </a:r>
          </a:p>
        </p:txBody>
      </p:sp>
    </p:spTree>
    <p:extLst>
      <p:ext uri="{BB962C8B-B14F-4D97-AF65-F5344CB8AC3E}">
        <p14:creationId xmlns:p14="http://schemas.microsoft.com/office/powerpoint/2010/main" val="26430835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508005"/>
            <a:ext cx="80930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400" b="1">
                <a:solidFill>
                  <a:schemeClr val="tx2"/>
                </a:solidFill>
                <a:cs typeface="+mn-cs"/>
              </a:rPr>
              <a:t>Methods of precipitation</a:t>
            </a:r>
            <a:endParaRPr lang="de-DE" sz="2400" b="1" i="0">
              <a:solidFill>
                <a:schemeClr val="tx2"/>
              </a:solidFill>
              <a:cs typeface="+mn-cs"/>
            </a:endParaRPr>
          </a:p>
        </p:txBody>
      </p:sp>
      <p:sp>
        <p:nvSpPr>
          <p:cNvPr id="3" name="Textfeld 2"/>
          <p:cNvSpPr txBox="1"/>
          <p:nvPr/>
        </p:nvSpPr>
        <p:spPr>
          <a:xfrm>
            <a:off x="541867" y="968403"/>
            <a:ext cx="8465608" cy="2313454"/>
          </a:xfrm>
          <a:prstGeom prst="rect">
            <a:avLst/>
          </a:prstGeom>
          <a:noFill/>
        </p:spPr>
        <p:txBody>
          <a:bodyPr wrap="square" rtlCol="0">
            <a:spAutoFit/>
          </a:bodyPr>
          <a:lstStyle/>
          <a:p>
            <a:pPr marL="285750" indent="-285750">
              <a:lnSpc>
                <a:spcPct val="90000"/>
              </a:lnSpc>
              <a:buFont typeface="Arial"/>
              <a:buChar char="•"/>
            </a:pPr>
            <a:r>
              <a:rPr lang="de-DE" sz="2000" b="1"/>
              <a:t>Salting out</a:t>
            </a:r>
            <a:r>
              <a:rPr lang="de-DE" sz="2000"/>
              <a:t>, promotes aggregation of proteins at high salt concentrations due to disruption of the hydration barriers between individual protein molecules. The Cohn equation describes the solubility </a:t>
            </a:r>
            <a:r>
              <a:rPr lang="de-DE" sz="2000" i="1"/>
              <a:t>S</a:t>
            </a:r>
            <a:r>
              <a:rPr lang="de-DE" sz="2000"/>
              <a:t> at ionic strength </a:t>
            </a:r>
            <a:r>
              <a:rPr lang="de-DE" sz="2000" i="1"/>
              <a:t>I</a:t>
            </a:r>
            <a:r>
              <a:rPr lang="de-DE" sz="2000"/>
              <a:t>. </a:t>
            </a:r>
            <a:r>
              <a:rPr lang="de-DE" sz="2000">
                <a:latin typeface="Symbol" charset="2"/>
                <a:cs typeface="Symbol" charset="2"/>
              </a:rPr>
              <a:t>b</a:t>
            </a:r>
            <a:r>
              <a:rPr lang="de-DE" sz="2000"/>
              <a:t> and </a:t>
            </a:r>
            <a:r>
              <a:rPr lang="de-DE" sz="2000" i="1"/>
              <a:t>K</a:t>
            </a:r>
            <a:r>
              <a:rPr lang="de-DE" sz="2000"/>
              <a:t> are constants.</a:t>
            </a:r>
          </a:p>
          <a:p>
            <a:pPr lvl="1">
              <a:lnSpc>
                <a:spcPct val="90000"/>
              </a:lnSpc>
            </a:pPr>
            <a:r>
              <a:rPr lang="de-DE" sz="2000"/>
              <a:t>log</a:t>
            </a:r>
            <a:r>
              <a:rPr lang="de-DE" sz="2000" i="1"/>
              <a:t>S</a:t>
            </a:r>
            <a:r>
              <a:rPr lang="de-DE" sz="2000"/>
              <a:t> = </a:t>
            </a:r>
            <a:r>
              <a:rPr lang="de-DE" sz="2000">
                <a:latin typeface="Symbol" charset="2"/>
                <a:cs typeface="Symbol" charset="2"/>
              </a:rPr>
              <a:t>b</a:t>
            </a:r>
            <a:r>
              <a:rPr lang="de-DE" sz="2000"/>
              <a:t> – </a:t>
            </a:r>
            <a:r>
              <a:rPr lang="de-DE" sz="2000" i="1"/>
              <a:t>K</a:t>
            </a:r>
            <a:r>
              <a:rPr lang="de-DE" sz="2000"/>
              <a:t> </a:t>
            </a:r>
            <a:r>
              <a:rPr lang="de-DE" sz="2000" i="1"/>
              <a:t>I</a:t>
            </a:r>
            <a:r>
              <a:rPr lang="de-DE" sz="2000"/>
              <a:t> </a:t>
            </a:r>
          </a:p>
          <a:p>
            <a:pPr lvl="1">
              <a:lnSpc>
                <a:spcPct val="90000"/>
              </a:lnSpc>
            </a:pPr>
            <a:r>
              <a:rPr lang="de-DE" sz="2000" i="1"/>
              <a:t>I</a:t>
            </a:r>
            <a:r>
              <a:rPr lang="de-DE" sz="2000"/>
              <a:t> = ½ </a:t>
            </a:r>
            <a:r>
              <a:rPr lang="de-DE" sz="2000">
                <a:latin typeface="Symbol" charset="2"/>
                <a:cs typeface="Symbol" charset="2"/>
              </a:rPr>
              <a:t>S </a:t>
            </a:r>
            <a:r>
              <a:rPr lang="de-DE" sz="2000" i="1"/>
              <a:t>z</a:t>
            </a:r>
            <a:r>
              <a:rPr lang="de-DE" sz="2000" baseline="-25000"/>
              <a:t>i</a:t>
            </a:r>
            <a:r>
              <a:rPr lang="de-DE" sz="2000" baseline="30000"/>
              <a:t>2</a:t>
            </a:r>
            <a:r>
              <a:rPr lang="de-DE" sz="2000" i="1"/>
              <a:t>C</a:t>
            </a:r>
            <a:r>
              <a:rPr lang="de-DE" sz="2000" baseline="-25000"/>
              <a:t>i  </a:t>
            </a:r>
            <a:r>
              <a:rPr lang="de-DE" sz="2000"/>
              <a:t>   </a:t>
            </a:r>
            <a:r>
              <a:rPr lang="de-DE" sz="1600"/>
              <a:t>where </a:t>
            </a:r>
            <a:r>
              <a:rPr lang="de-DE" sz="1600" i="1"/>
              <a:t>z</a:t>
            </a:r>
            <a:r>
              <a:rPr lang="de-DE" sz="1600" baseline="-25000"/>
              <a:t>i</a:t>
            </a:r>
            <a:r>
              <a:rPr lang="de-DE" sz="1600"/>
              <a:t> is ionic charge and </a:t>
            </a:r>
            <a:r>
              <a:rPr lang="de-DE" sz="1600" i="1"/>
              <a:t>C</a:t>
            </a:r>
            <a:r>
              <a:rPr lang="de-DE" sz="1600" baseline="-25000"/>
              <a:t>i</a:t>
            </a:r>
            <a:r>
              <a:rPr lang="de-DE" sz="1600"/>
              <a:t> is the concentration of ion </a:t>
            </a:r>
            <a:r>
              <a:rPr lang="de-DE" sz="1600" i="1"/>
              <a:t>i</a:t>
            </a:r>
            <a:r>
              <a:rPr lang="de-DE" sz="1600"/>
              <a:t>.</a:t>
            </a:r>
          </a:p>
          <a:p>
            <a:pPr lvl="1">
              <a:lnSpc>
                <a:spcPct val="90000"/>
              </a:lnSpc>
            </a:pPr>
            <a:r>
              <a:rPr lang="de-DE" sz="2000"/>
              <a:t>If there is only a single ion that is used to change the ionic strength:</a:t>
            </a:r>
          </a:p>
          <a:p>
            <a:pPr lvl="1">
              <a:lnSpc>
                <a:spcPct val="90000"/>
              </a:lnSpc>
            </a:pPr>
            <a:r>
              <a:rPr lang="de-DE" sz="2000"/>
              <a:t>log</a:t>
            </a:r>
            <a:r>
              <a:rPr lang="de-DE" sz="2000" i="1"/>
              <a:t>S</a:t>
            </a:r>
            <a:r>
              <a:rPr lang="de-DE" sz="2000"/>
              <a:t> = </a:t>
            </a:r>
            <a:r>
              <a:rPr lang="de-DE" sz="2000">
                <a:latin typeface="Symbol" charset="2"/>
                <a:cs typeface="Symbol" charset="2"/>
              </a:rPr>
              <a:t>b</a:t>
            </a:r>
            <a:r>
              <a:rPr lang="de-DE" sz="2000" baseline="-25000">
                <a:latin typeface="+mn-lt"/>
                <a:cs typeface="Symbol" charset="2"/>
              </a:rPr>
              <a:t>S</a:t>
            </a:r>
            <a:r>
              <a:rPr lang="de-DE" sz="2000"/>
              <a:t> – </a:t>
            </a:r>
            <a:r>
              <a:rPr lang="de-DE" sz="2000" i="1"/>
              <a:t>K</a:t>
            </a:r>
            <a:r>
              <a:rPr lang="de-DE" sz="2000" baseline="-25000"/>
              <a:t>S</a:t>
            </a:r>
            <a:r>
              <a:rPr lang="de-DE" sz="2000"/>
              <a:t> </a:t>
            </a:r>
            <a:r>
              <a:rPr lang="de-DE" sz="2000" i="1"/>
              <a:t>C</a:t>
            </a:r>
            <a:r>
              <a:rPr lang="de-DE" sz="2000" baseline="-25000"/>
              <a:t>S</a:t>
            </a:r>
            <a:endParaRPr lang="de-DE" sz="2000"/>
          </a:p>
        </p:txBody>
      </p:sp>
      <p:pic>
        <p:nvPicPr>
          <p:cNvPr id="6" name="Bild 5"/>
          <p:cNvPicPr>
            <a:picLocks noChangeAspect="1"/>
          </p:cNvPicPr>
          <p:nvPr/>
        </p:nvPicPr>
        <p:blipFill>
          <a:blip r:embed="rId3"/>
          <a:stretch>
            <a:fillRect/>
          </a:stretch>
        </p:blipFill>
        <p:spPr>
          <a:xfrm>
            <a:off x="5435593" y="3771908"/>
            <a:ext cx="3541414" cy="2267099"/>
          </a:xfrm>
          <a:prstGeom prst="rect">
            <a:avLst/>
          </a:prstGeom>
        </p:spPr>
      </p:pic>
      <p:sp>
        <p:nvSpPr>
          <p:cNvPr id="7" name="Textfeld 6"/>
          <p:cNvSpPr txBox="1"/>
          <p:nvPr/>
        </p:nvSpPr>
        <p:spPr>
          <a:xfrm>
            <a:off x="5452533" y="5923808"/>
            <a:ext cx="3691467" cy="830997"/>
          </a:xfrm>
          <a:prstGeom prst="rect">
            <a:avLst/>
          </a:prstGeom>
          <a:noFill/>
        </p:spPr>
        <p:txBody>
          <a:bodyPr wrap="square" rtlCol="0">
            <a:spAutoFit/>
          </a:bodyPr>
          <a:lstStyle/>
          <a:p>
            <a:r>
              <a:rPr lang="de-DE" sz="1600"/>
              <a:t>aldolase precipitation: open circles, pure protein; full circles: mixture with other proteins </a:t>
            </a:r>
          </a:p>
        </p:txBody>
      </p:sp>
      <p:sp>
        <p:nvSpPr>
          <p:cNvPr id="8" name="Textfeld 7"/>
          <p:cNvSpPr txBox="1"/>
          <p:nvPr/>
        </p:nvSpPr>
        <p:spPr>
          <a:xfrm>
            <a:off x="237067" y="3263915"/>
            <a:ext cx="5198526" cy="3139321"/>
          </a:xfrm>
          <a:prstGeom prst="rect">
            <a:avLst/>
          </a:prstGeom>
          <a:noFill/>
        </p:spPr>
        <p:txBody>
          <a:bodyPr wrap="square" rtlCol="0">
            <a:spAutoFit/>
          </a:bodyPr>
          <a:lstStyle/>
          <a:p>
            <a:r>
              <a:rPr lang="de-DE"/>
              <a:t>In the precipitation of a pure protein by a single salt, </a:t>
            </a:r>
            <a:r>
              <a:rPr lang="de-DE" i="1"/>
              <a:t>K</a:t>
            </a:r>
            <a:r>
              <a:rPr lang="de-DE" baseline="-25000"/>
              <a:t>S</a:t>
            </a:r>
            <a:r>
              <a:rPr lang="de-DE"/>
              <a:t> depends on the properties of the protein and the salt but is rather insensitive to pH and T. By contrast, </a:t>
            </a:r>
            <a:r>
              <a:rPr lang="de-DE">
                <a:latin typeface="Symbol" charset="2"/>
                <a:cs typeface="Symbol" charset="2"/>
              </a:rPr>
              <a:t>b</a:t>
            </a:r>
            <a:r>
              <a:rPr lang="de-DE" baseline="-25000">
                <a:cs typeface="Symbol" charset="2"/>
              </a:rPr>
              <a:t>S</a:t>
            </a:r>
            <a:r>
              <a:rPr lang="de-DE"/>
              <a:t> varies strongly with pH, T, and protein nature but is largely independent of the salt used.</a:t>
            </a:r>
          </a:p>
          <a:p>
            <a:r>
              <a:rPr lang="de-DE"/>
              <a:t>The </a:t>
            </a:r>
            <a:r>
              <a:rPr lang="de-DE" b="1"/>
              <a:t>Hofmeister series </a:t>
            </a:r>
            <a:r>
              <a:rPr lang="de-DE"/>
              <a:t>gives the relative effectiveness of anions for protein precipitation. The higher </a:t>
            </a:r>
            <a:r>
              <a:rPr lang="de-DE" i="1"/>
              <a:t>K</a:t>
            </a:r>
            <a:r>
              <a:rPr lang="de-DE" baseline="-25000"/>
              <a:t>S</a:t>
            </a:r>
            <a:r>
              <a:rPr lang="de-DE"/>
              <a:t> the more effective the anion is.</a:t>
            </a:r>
          </a:p>
          <a:p>
            <a:r>
              <a:rPr lang="de-DE"/>
              <a:t>citrate&gt;phosphate&gt;sulphate&gt;acetate&gt;chloride&gt;</a:t>
            </a:r>
          </a:p>
          <a:p>
            <a:r>
              <a:rPr lang="de-DE"/>
              <a:t>nitrate&gt;thiocyanate.</a:t>
            </a:r>
          </a:p>
        </p:txBody>
      </p:sp>
    </p:spTree>
    <p:extLst>
      <p:ext uri="{BB962C8B-B14F-4D97-AF65-F5344CB8AC3E}">
        <p14:creationId xmlns:p14="http://schemas.microsoft.com/office/powerpoint/2010/main" val="27381702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508005"/>
            <a:ext cx="80930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400" b="1">
                <a:solidFill>
                  <a:schemeClr val="tx2"/>
                </a:solidFill>
                <a:cs typeface="+mn-cs"/>
              </a:rPr>
              <a:t>Methods of precipitation (2)</a:t>
            </a:r>
            <a:endParaRPr lang="de-DE" sz="2400" b="1" i="0">
              <a:solidFill>
                <a:schemeClr val="tx2"/>
              </a:solidFill>
              <a:cs typeface="+mn-cs"/>
            </a:endParaRPr>
          </a:p>
        </p:txBody>
      </p:sp>
      <p:sp>
        <p:nvSpPr>
          <p:cNvPr id="3" name="Textfeld 2"/>
          <p:cNvSpPr txBox="1"/>
          <p:nvPr/>
        </p:nvSpPr>
        <p:spPr>
          <a:xfrm>
            <a:off x="541867" y="917604"/>
            <a:ext cx="8465608" cy="3421450"/>
          </a:xfrm>
          <a:prstGeom prst="rect">
            <a:avLst/>
          </a:prstGeom>
          <a:noFill/>
        </p:spPr>
        <p:txBody>
          <a:bodyPr wrap="square" rtlCol="0">
            <a:spAutoFit/>
          </a:bodyPr>
          <a:lstStyle/>
          <a:p>
            <a:pPr marL="285750" indent="-285750">
              <a:lnSpc>
                <a:spcPct val="90000"/>
              </a:lnSpc>
              <a:buFont typeface="Arial"/>
              <a:buChar char="•"/>
            </a:pPr>
            <a:r>
              <a:rPr lang="de-DE" sz="2000"/>
              <a:t>Because polyvalent cations (e.g. calcium, magnesium) tend to decrease </a:t>
            </a:r>
            <a:r>
              <a:rPr lang="de-DE" sz="2000" i="1"/>
              <a:t>K</a:t>
            </a:r>
            <a:r>
              <a:rPr lang="de-DE" sz="2000" baseline="-25000"/>
              <a:t>s</a:t>
            </a:r>
            <a:r>
              <a:rPr lang="de-DE" sz="2000"/>
              <a:t>, sodium is mostly used. The heat of solution of the salt should be low and the salt should be inexpensive. Therefore, (NH</a:t>
            </a:r>
            <a:r>
              <a:rPr lang="de-DE" sz="2000" baseline="-25000"/>
              <a:t>4</a:t>
            </a:r>
            <a:r>
              <a:rPr lang="de-DE" sz="2000"/>
              <a:t>)</a:t>
            </a:r>
            <a:r>
              <a:rPr lang="de-DE" sz="2000" baseline="-25000"/>
              <a:t>2</a:t>
            </a:r>
            <a:r>
              <a:rPr lang="de-DE" sz="2000"/>
              <a:t>SO</a:t>
            </a:r>
            <a:r>
              <a:rPr lang="de-DE" sz="2000" baseline="-25000"/>
              <a:t>4</a:t>
            </a:r>
            <a:r>
              <a:rPr lang="de-DE" sz="2000"/>
              <a:t> is widely used. Its disadvantages are corrosiveness, release of ammonia at high pH and the possibility of toxic reactions in animals. Salting-out precipitation requires that the salt is removed at some point later in the DSP, by dialysis, diafiltration or gel chromatography for example. This can create substantial extra costs and also large dilution effects.</a:t>
            </a:r>
          </a:p>
          <a:p>
            <a:pPr marL="285750" indent="-285750">
              <a:lnSpc>
                <a:spcPct val="90000"/>
              </a:lnSpc>
              <a:buFont typeface="Arial"/>
              <a:buChar char="•"/>
            </a:pPr>
            <a:r>
              <a:rPr lang="de-DE" sz="2000" b="1"/>
              <a:t>Isoelectric precipitation</a:t>
            </a:r>
            <a:r>
              <a:rPr lang="de-DE" sz="2000"/>
              <a:t>, involves precipitation under conditions in which the protein has (a near) zero net charge. The advantage is that removal of salt is not necessary.</a:t>
            </a:r>
            <a:endParaRPr lang="de-DE" sz="2000" b="1"/>
          </a:p>
        </p:txBody>
      </p:sp>
      <p:pic>
        <p:nvPicPr>
          <p:cNvPr id="2" name="Bild 1"/>
          <p:cNvPicPr>
            <a:picLocks noChangeAspect="1"/>
          </p:cNvPicPr>
          <p:nvPr/>
        </p:nvPicPr>
        <p:blipFill>
          <a:blip r:embed="rId3"/>
          <a:stretch>
            <a:fillRect/>
          </a:stretch>
        </p:blipFill>
        <p:spPr>
          <a:xfrm>
            <a:off x="5897034" y="4042833"/>
            <a:ext cx="2921000" cy="2628900"/>
          </a:xfrm>
          <a:prstGeom prst="rect">
            <a:avLst/>
          </a:prstGeom>
          <a:ln>
            <a:solidFill>
              <a:srgbClr val="1F497D"/>
            </a:solidFill>
          </a:ln>
        </p:spPr>
      </p:pic>
      <p:sp>
        <p:nvSpPr>
          <p:cNvPr id="4" name="Textfeld 3"/>
          <p:cNvSpPr txBox="1"/>
          <p:nvPr/>
        </p:nvSpPr>
        <p:spPr>
          <a:xfrm>
            <a:off x="575737" y="4385742"/>
            <a:ext cx="4978400" cy="1785104"/>
          </a:xfrm>
          <a:prstGeom prst="rect">
            <a:avLst/>
          </a:prstGeom>
          <a:noFill/>
        </p:spPr>
        <p:txBody>
          <a:bodyPr wrap="square" rtlCol="0">
            <a:spAutoFit/>
          </a:bodyPr>
          <a:lstStyle/>
          <a:p>
            <a:pPr marL="285750" indent="-285750">
              <a:lnSpc>
                <a:spcPct val="90000"/>
              </a:lnSpc>
              <a:buFont typeface="Arial"/>
              <a:buChar char="•"/>
            </a:pPr>
            <a:r>
              <a:rPr lang="de-DE" sz="2000" b="1"/>
              <a:t>Precipitation with organic solvents</a:t>
            </a:r>
            <a:r>
              <a:rPr lang="de-DE" sz="2000"/>
              <a:t>, using solvents having a lower dielectric constant than water</a:t>
            </a:r>
            <a:endParaRPr lang="de-DE" sz="2000" b="1"/>
          </a:p>
          <a:p>
            <a:pPr marL="285750" indent="-285750">
              <a:lnSpc>
                <a:spcPct val="90000"/>
              </a:lnSpc>
              <a:buFont typeface="Arial"/>
              <a:buChar char="•"/>
            </a:pPr>
            <a:r>
              <a:rPr lang="de-DE" sz="2000" b="1"/>
              <a:t>Precipitation with organic polymers</a:t>
            </a:r>
          </a:p>
          <a:p>
            <a:pPr marL="285750" indent="-285750">
              <a:lnSpc>
                <a:spcPct val="90000"/>
              </a:lnSpc>
              <a:buFont typeface="Arial"/>
              <a:buChar char="•"/>
            </a:pPr>
            <a:r>
              <a:rPr lang="de-DE" sz="2000" b="1"/>
              <a:t>Selective (affinity-like) precipitation</a:t>
            </a:r>
          </a:p>
          <a:p>
            <a:endParaRPr lang="de-DE" sz="2000"/>
          </a:p>
        </p:txBody>
      </p:sp>
    </p:spTree>
    <p:extLst>
      <p:ext uri="{BB962C8B-B14F-4D97-AF65-F5344CB8AC3E}">
        <p14:creationId xmlns:p14="http://schemas.microsoft.com/office/powerpoint/2010/main" val="20653914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440273"/>
            <a:ext cx="80930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400" b="1">
                <a:solidFill>
                  <a:schemeClr val="tx2"/>
                </a:solidFill>
                <a:cs typeface="+mn-cs"/>
              </a:rPr>
              <a:t>Process technology of precipitation</a:t>
            </a:r>
            <a:endParaRPr lang="de-DE" sz="2400" b="1" i="0">
              <a:solidFill>
                <a:schemeClr val="tx2"/>
              </a:solidFill>
              <a:cs typeface="+mn-cs"/>
            </a:endParaRPr>
          </a:p>
        </p:txBody>
      </p:sp>
      <p:sp>
        <p:nvSpPr>
          <p:cNvPr id="3" name="Textfeld 2"/>
          <p:cNvSpPr txBox="1"/>
          <p:nvPr/>
        </p:nvSpPr>
        <p:spPr>
          <a:xfrm>
            <a:off x="541867" y="866805"/>
            <a:ext cx="8465608" cy="3421450"/>
          </a:xfrm>
          <a:prstGeom prst="rect">
            <a:avLst/>
          </a:prstGeom>
          <a:noFill/>
        </p:spPr>
        <p:txBody>
          <a:bodyPr wrap="square" rtlCol="0">
            <a:spAutoFit/>
          </a:bodyPr>
          <a:lstStyle/>
          <a:p>
            <a:pPr marL="285750" indent="-285750">
              <a:lnSpc>
                <a:spcPct val="90000"/>
              </a:lnSpc>
              <a:buFont typeface="Arial"/>
              <a:buChar char="•"/>
            </a:pPr>
            <a:r>
              <a:rPr lang="de-DE" sz="2000"/>
              <a:t>Precipitate properties, especially particle size and size distribution are important for recovery. Particles with a size of just 1 µm or less are usually considered unsuitable for further processing. Strongly hydrated protein precipitates have a density hardly different from that of the bulk liquid. Furthermore, protein precipitates are often colloidal or gelatineous in nature which creates difficulties in handling.</a:t>
            </a:r>
          </a:p>
          <a:p>
            <a:pPr marL="285750" indent="-285750">
              <a:lnSpc>
                <a:spcPct val="90000"/>
              </a:lnSpc>
              <a:buFont typeface="Arial"/>
              <a:buChar char="•"/>
            </a:pPr>
            <a:r>
              <a:rPr lang="de-DE" sz="2000"/>
              <a:t>Precipitation is usually performed in batch. Precipitant is added to the protein solution and mixed in by stirring. Precipitate formation goes through different steps including </a:t>
            </a:r>
            <a:r>
              <a:rPr lang="de-DE" sz="2000" i="1"/>
              <a:t>nucleation</a:t>
            </a:r>
            <a:r>
              <a:rPr lang="de-DE" sz="2000"/>
              <a:t>, </a:t>
            </a:r>
            <a:r>
              <a:rPr lang="de-DE" sz="2000" i="1"/>
              <a:t>particle growth </a:t>
            </a:r>
            <a:r>
              <a:rPr lang="de-DE" sz="2000"/>
              <a:t>and </a:t>
            </a:r>
            <a:r>
              <a:rPr lang="de-DE" sz="2000" i="1"/>
              <a:t>aging, </a:t>
            </a:r>
            <a:r>
              <a:rPr lang="de-DE" sz="2000"/>
              <a:t>sometimes also called </a:t>
            </a:r>
            <a:r>
              <a:rPr lang="de-DE" sz="2000" i="1"/>
              <a:t>ripening</a:t>
            </a:r>
            <a:r>
              <a:rPr lang="de-DE" sz="2000"/>
              <a:t>. Mixing is important at each step.</a:t>
            </a:r>
          </a:p>
          <a:p>
            <a:pPr marL="285750" indent="-285750">
              <a:lnSpc>
                <a:spcPct val="90000"/>
              </a:lnSpc>
              <a:buFont typeface="Arial"/>
              <a:buChar char="•"/>
            </a:pPr>
            <a:r>
              <a:rPr lang="de-DE" sz="2000"/>
              <a:t>The particle size increases from nucleation to aging.</a:t>
            </a:r>
          </a:p>
          <a:p>
            <a:pPr marL="285750" indent="-285750">
              <a:lnSpc>
                <a:spcPct val="90000"/>
              </a:lnSpc>
              <a:buFont typeface="Arial"/>
              <a:buChar char="•"/>
            </a:pPr>
            <a:endParaRPr lang="de-DE" sz="2000"/>
          </a:p>
        </p:txBody>
      </p:sp>
      <p:pic>
        <p:nvPicPr>
          <p:cNvPr id="5" name="Bild 4"/>
          <p:cNvPicPr>
            <a:picLocks noChangeAspect="1"/>
          </p:cNvPicPr>
          <p:nvPr/>
        </p:nvPicPr>
        <p:blipFill>
          <a:blip r:embed="rId3"/>
          <a:stretch>
            <a:fillRect/>
          </a:stretch>
        </p:blipFill>
        <p:spPr>
          <a:xfrm>
            <a:off x="914400" y="3826934"/>
            <a:ext cx="2626700" cy="2709900"/>
          </a:xfrm>
          <a:prstGeom prst="rect">
            <a:avLst/>
          </a:prstGeom>
        </p:spPr>
      </p:pic>
      <p:pic>
        <p:nvPicPr>
          <p:cNvPr id="6" name="Bild 5"/>
          <p:cNvPicPr>
            <a:picLocks noChangeAspect="1"/>
          </p:cNvPicPr>
          <p:nvPr/>
        </p:nvPicPr>
        <p:blipFill>
          <a:blip r:embed="rId4"/>
          <a:stretch>
            <a:fillRect/>
          </a:stretch>
        </p:blipFill>
        <p:spPr>
          <a:xfrm>
            <a:off x="5875866" y="4141137"/>
            <a:ext cx="2520000" cy="2395697"/>
          </a:xfrm>
          <a:prstGeom prst="rect">
            <a:avLst/>
          </a:prstGeom>
        </p:spPr>
      </p:pic>
      <p:sp>
        <p:nvSpPr>
          <p:cNvPr id="7" name="Textfeld 6"/>
          <p:cNvSpPr txBox="1"/>
          <p:nvPr/>
        </p:nvSpPr>
        <p:spPr>
          <a:xfrm>
            <a:off x="3541101" y="4199473"/>
            <a:ext cx="2199300" cy="2062103"/>
          </a:xfrm>
          <a:prstGeom prst="rect">
            <a:avLst/>
          </a:prstGeom>
          <a:noFill/>
        </p:spPr>
        <p:txBody>
          <a:bodyPr wrap="square" rtlCol="0">
            <a:spAutoFit/>
          </a:bodyPr>
          <a:lstStyle/>
          <a:p>
            <a:r>
              <a:rPr lang="de-DE" sz="1600"/>
              <a:t>Precipitation of casein by salting out with (NH</a:t>
            </a:r>
            <a:r>
              <a:rPr lang="de-DE" sz="1600" baseline="-25000"/>
              <a:t>4</a:t>
            </a:r>
            <a:r>
              <a:rPr lang="de-DE" sz="1600"/>
              <a:t>)</a:t>
            </a:r>
            <a:r>
              <a:rPr lang="de-DE" sz="1600" baseline="-25000"/>
              <a:t>2</a:t>
            </a:r>
            <a:r>
              <a:rPr lang="de-DE" sz="1600"/>
              <a:t>SO</a:t>
            </a:r>
            <a:r>
              <a:rPr lang="de-DE" sz="1600" baseline="-25000"/>
              <a:t>4</a:t>
            </a:r>
            <a:r>
              <a:rPr lang="de-DE" sz="1600"/>
              <a:t> and aging without stirring (</a:t>
            </a:r>
            <a:r>
              <a:rPr lang="de-DE" sz="1600" i="1"/>
              <a:t>left</a:t>
            </a:r>
            <a:r>
              <a:rPr lang="de-DE" sz="1600"/>
              <a:t> panel) and effect of stirring on particle size during aging (</a:t>
            </a:r>
            <a:r>
              <a:rPr lang="de-DE" sz="1600" i="1"/>
              <a:t>right</a:t>
            </a:r>
            <a:r>
              <a:rPr lang="de-DE" sz="1600"/>
              <a:t> panel).</a:t>
            </a:r>
          </a:p>
        </p:txBody>
      </p:sp>
    </p:spTree>
    <p:extLst>
      <p:ext uri="{BB962C8B-B14F-4D97-AF65-F5344CB8AC3E}">
        <p14:creationId xmlns:p14="http://schemas.microsoft.com/office/powerpoint/2010/main" val="39654781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423340"/>
            <a:ext cx="80930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800" b="1" i="0">
                <a:solidFill>
                  <a:schemeClr val="tx2"/>
                </a:solidFill>
                <a:cs typeface="+mn-cs"/>
              </a:rPr>
              <a:t>Crystallisation</a:t>
            </a:r>
          </a:p>
        </p:txBody>
      </p:sp>
      <p:sp>
        <p:nvSpPr>
          <p:cNvPr id="3" name="Textfeld 2"/>
          <p:cNvSpPr txBox="1"/>
          <p:nvPr/>
        </p:nvSpPr>
        <p:spPr>
          <a:xfrm>
            <a:off x="541867" y="866805"/>
            <a:ext cx="8465608" cy="5637442"/>
          </a:xfrm>
          <a:prstGeom prst="rect">
            <a:avLst/>
          </a:prstGeom>
          <a:noFill/>
        </p:spPr>
        <p:txBody>
          <a:bodyPr wrap="square" rtlCol="0">
            <a:spAutoFit/>
          </a:bodyPr>
          <a:lstStyle/>
          <a:p>
            <a:pPr marL="285750" indent="-285750">
              <a:lnSpc>
                <a:spcPct val="90000"/>
              </a:lnSpc>
              <a:buFont typeface="Arial"/>
              <a:buChar char="•"/>
            </a:pPr>
            <a:r>
              <a:rPr lang="de-DE" sz="2000"/>
              <a:t>It is used for product polishing or final purification of a wide range of fermentation products. Many pharmaceuticals and fine biochemicals are marketed in the form of crystals.</a:t>
            </a:r>
          </a:p>
          <a:p>
            <a:pPr marL="285750" indent="-285750">
              <a:lnSpc>
                <a:spcPct val="90000"/>
              </a:lnSpc>
              <a:buFont typeface="Arial"/>
              <a:buChar char="•"/>
            </a:pPr>
            <a:r>
              <a:rPr lang="de-DE" sz="2000"/>
              <a:t>The formation of solids from solution is a feature common to precipitation and crystallisation. The main difference, however, is that crystals contrary to precipitates often achieve a high degree of purity of 99% or greater.</a:t>
            </a:r>
          </a:p>
          <a:p>
            <a:pPr marL="285750" indent="-285750">
              <a:lnSpc>
                <a:spcPct val="90000"/>
              </a:lnSpc>
              <a:buFont typeface="Arial"/>
              <a:buChar char="•"/>
            </a:pPr>
            <a:r>
              <a:rPr lang="de-DE" sz="2000"/>
              <a:t>The degree of purification achieved by crystallisation is often so high that other unit operations of downstream processing, such as chromatography, are no longer required.</a:t>
            </a:r>
          </a:p>
          <a:p>
            <a:pPr marL="285750" indent="-285750">
              <a:lnSpc>
                <a:spcPct val="90000"/>
              </a:lnSpc>
              <a:buFont typeface="Arial"/>
              <a:buChar char="•"/>
            </a:pPr>
            <a:r>
              <a:rPr lang="de-DE" sz="2000"/>
              <a:t>Crystallisation results in a two-phase slurry, sometimes referred to as </a:t>
            </a:r>
            <a:r>
              <a:rPr lang="de-DE" sz="2000" i="1"/>
              <a:t>magma</a:t>
            </a:r>
            <a:r>
              <a:rPr lang="de-DE" sz="2000"/>
              <a:t>, that contains </a:t>
            </a:r>
            <a:r>
              <a:rPr lang="de-DE" sz="2000" i="1"/>
              <a:t>mother liquor</a:t>
            </a:r>
            <a:r>
              <a:rPr lang="de-DE" sz="2000"/>
              <a:t> and </a:t>
            </a:r>
            <a:r>
              <a:rPr lang="de-DE" sz="2000" i="1"/>
              <a:t>solid crystals</a:t>
            </a:r>
            <a:r>
              <a:rPr lang="de-DE" sz="2000"/>
              <a:t>. </a:t>
            </a:r>
          </a:p>
          <a:p>
            <a:pPr marL="285750" indent="-285750">
              <a:lnSpc>
                <a:spcPct val="90000"/>
              </a:lnSpc>
              <a:buFont typeface="Arial"/>
              <a:buChar char="•"/>
            </a:pPr>
            <a:r>
              <a:rPr lang="de-DE" sz="2000"/>
              <a:t>Crystals are recovered by solid-liquid separation techniques and are usually washed and dried prior to packaging.</a:t>
            </a:r>
          </a:p>
          <a:p>
            <a:pPr marL="285750" indent="-285750">
              <a:lnSpc>
                <a:spcPct val="90000"/>
              </a:lnSpc>
              <a:buFont typeface="Arial"/>
              <a:buChar char="•"/>
            </a:pPr>
            <a:r>
              <a:rPr lang="de-DE" sz="2000"/>
              <a:t>Industrial crystallisation is a complex process. It involves two phases and multiple components. It is a surface-dependent process in which simultaneous heat and mass transfer has to take place. It is sensitive to hydrodynamics, particle mechanics, vessel geometry and mode of operation. It is sometimes said that crystallisation still is an art (rather than a science).</a:t>
            </a:r>
          </a:p>
        </p:txBody>
      </p:sp>
    </p:spTree>
    <p:extLst>
      <p:ext uri="{BB962C8B-B14F-4D97-AF65-F5344CB8AC3E}">
        <p14:creationId xmlns:p14="http://schemas.microsoft.com/office/powerpoint/2010/main" val="27832719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491072"/>
            <a:ext cx="80930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400" b="1" i="0">
                <a:solidFill>
                  <a:schemeClr val="tx2"/>
                </a:solidFill>
                <a:cs typeface="+mn-cs"/>
              </a:rPr>
              <a:t>Crystal properties</a:t>
            </a:r>
          </a:p>
        </p:txBody>
      </p:sp>
      <p:sp>
        <p:nvSpPr>
          <p:cNvPr id="3" name="Textfeld 2"/>
          <p:cNvSpPr txBox="1"/>
          <p:nvPr/>
        </p:nvSpPr>
        <p:spPr>
          <a:xfrm>
            <a:off x="541867" y="968403"/>
            <a:ext cx="8465608" cy="2590453"/>
          </a:xfrm>
          <a:prstGeom prst="rect">
            <a:avLst/>
          </a:prstGeom>
          <a:noFill/>
        </p:spPr>
        <p:txBody>
          <a:bodyPr wrap="square" rtlCol="0">
            <a:spAutoFit/>
          </a:bodyPr>
          <a:lstStyle/>
          <a:p>
            <a:pPr marL="285750" indent="-285750">
              <a:lnSpc>
                <a:spcPct val="90000"/>
              </a:lnSpc>
              <a:buFont typeface="Arial"/>
              <a:buChar char="•"/>
            </a:pPr>
            <a:r>
              <a:rPr lang="de-DE" sz="2000"/>
              <a:t>The properties of a crystal are characterized in terms of </a:t>
            </a:r>
            <a:r>
              <a:rPr lang="de-DE" sz="2000" i="1"/>
              <a:t>shape</a:t>
            </a:r>
            <a:r>
              <a:rPr lang="de-DE" sz="2000"/>
              <a:t>, </a:t>
            </a:r>
            <a:r>
              <a:rPr lang="de-DE" sz="2000" i="1"/>
              <a:t>size</a:t>
            </a:r>
            <a:r>
              <a:rPr lang="de-DE" sz="2000"/>
              <a:t>, </a:t>
            </a:r>
            <a:r>
              <a:rPr lang="de-DE" sz="2000" i="1"/>
              <a:t>size distribution </a:t>
            </a:r>
            <a:r>
              <a:rPr lang="de-DE" sz="2000"/>
              <a:t>and </a:t>
            </a:r>
            <a:r>
              <a:rPr lang="de-DE" sz="2000" i="1"/>
              <a:t>purity</a:t>
            </a:r>
            <a:r>
              <a:rPr lang="de-DE" sz="2000"/>
              <a:t>.</a:t>
            </a:r>
          </a:p>
          <a:p>
            <a:pPr marL="285750" indent="-285750">
              <a:lnSpc>
                <a:spcPct val="90000"/>
              </a:lnSpc>
              <a:buFont typeface="Arial"/>
              <a:buChar char="•"/>
            </a:pPr>
            <a:r>
              <a:rPr lang="de-DE" sz="2000"/>
              <a:t>Crystals are composed of molecules, atoms or ions arranged in an orderly, repetitive three-dimensional array (</a:t>
            </a:r>
            <a:r>
              <a:rPr lang="de-DE" sz="2000" i="1"/>
              <a:t>space lattice</a:t>
            </a:r>
            <a:r>
              <a:rPr lang="de-DE" sz="2000"/>
              <a:t>). Under ideal growth conditions, reproducible and well-defined crystal shapes are obtained. What may change, however, in response to external factors is the </a:t>
            </a:r>
            <a:r>
              <a:rPr lang="de-DE" sz="2000" i="1"/>
              <a:t>crystal habit</a:t>
            </a:r>
            <a:r>
              <a:rPr lang="de-DE" sz="2000"/>
              <a:t>. It may be necessary to produce a certain substance with a definite crystal habit. Various properties of the solid material are affected by the crystal habit.</a:t>
            </a:r>
          </a:p>
        </p:txBody>
      </p:sp>
      <p:pic>
        <p:nvPicPr>
          <p:cNvPr id="2" name="Bild 1"/>
          <p:cNvPicPr>
            <a:picLocks noChangeAspect="1"/>
          </p:cNvPicPr>
          <p:nvPr/>
        </p:nvPicPr>
        <p:blipFill>
          <a:blip r:embed="rId3"/>
          <a:stretch>
            <a:fillRect/>
          </a:stretch>
        </p:blipFill>
        <p:spPr>
          <a:xfrm>
            <a:off x="541867" y="3439587"/>
            <a:ext cx="2501900" cy="1638300"/>
          </a:xfrm>
          <a:prstGeom prst="rect">
            <a:avLst/>
          </a:prstGeom>
        </p:spPr>
      </p:pic>
      <p:sp>
        <p:nvSpPr>
          <p:cNvPr id="4" name="Textfeld 3"/>
          <p:cNvSpPr txBox="1"/>
          <p:nvPr/>
        </p:nvSpPr>
        <p:spPr>
          <a:xfrm>
            <a:off x="508002" y="5300139"/>
            <a:ext cx="2501900" cy="646331"/>
          </a:xfrm>
          <a:prstGeom prst="rect">
            <a:avLst/>
          </a:prstGeom>
          <a:noFill/>
        </p:spPr>
        <p:txBody>
          <a:bodyPr wrap="square" rtlCol="0">
            <a:spAutoFit/>
          </a:bodyPr>
          <a:lstStyle/>
          <a:p>
            <a:r>
              <a:rPr lang="de-DE"/>
              <a:t>Different crystal habits for hexagonal crystals.</a:t>
            </a:r>
          </a:p>
        </p:txBody>
      </p:sp>
      <p:pic>
        <p:nvPicPr>
          <p:cNvPr id="5" name="Bild 4"/>
          <p:cNvPicPr>
            <a:picLocks noChangeAspect="1"/>
          </p:cNvPicPr>
          <p:nvPr/>
        </p:nvPicPr>
        <p:blipFill>
          <a:blip r:embed="rId4"/>
          <a:stretch>
            <a:fillRect/>
          </a:stretch>
        </p:blipFill>
        <p:spPr>
          <a:xfrm>
            <a:off x="4508500" y="3482676"/>
            <a:ext cx="3987800" cy="2565400"/>
          </a:xfrm>
          <a:prstGeom prst="rect">
            <a:avLst/>
          </a:prstGeom>
        </p:spPr>
      </p:pic>
    </p:spTree>
    <p:extLst>
      <p:ext uri="{BB962C8B-B14F-4D97-AF65-F5344CB8AC3E}">
        <p14:creationId xmlns:p14="http://schemas.microsoft.com/office/powerpoint/2010/main" val="207550866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474139"/>
            <a:ext cx="80930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200" b="1" i="0">
                <a:solidFill>
                  <a:schemeClr val="tx2"/>
                </a:solidFill>
                <a:cs typeface="+mn-cs"/>
              </a:rPr>
              <a:t>Crystal shape and size, and size distribution</a:t>
            </a:r>
          </a:p>
        </p:txBody>
      </p:sp>
      <p:sp>
        <p:nvSpPr>
          <p:cNvPr id="3" name="Textfeld 2"/>
          <p:cNvSpPr txBox="1"/>
          <p:nvPr/>
        </p:nvSpPr>
        <p:spPr>
          <a:xfrm>
            <a:off x="541867" y="1002269"/>
            <a:ext cx="8465608" cy="5360443"/>
          </a:xfrm>
          <a:prstGeom prst="rect">
            <a:avLst/>
          </a:prstGeom>
          <a:noFill/>
        </p:spPr>
        <p:txBody>
          <a:bodyPr wrap="square" rtlCol="0">
            <a:spAutoFit/>
          </a:bodyPr>
          <a:lstStyle/>
          <a:p>
            <a:pPr marL="285750" indent="-285750">
              <a:lnSpc>
                <a:spcPct val="90000"/>
              </a:lnSpc>
              <a:buFont typeface="Arial"/>
              <a:buChar char="•"/>
            </a:pPr>
            <a:r>
              <a:rPr lang="de-DE" sz="2000"/>
              <a:t>Invariant crystals are those whose habit and geometric properties are constant during growth. The size of the crystal is expressed using a single dimension known as the </a:t>
            </a:r>
            <a:r>
              <a:rPr lang="de-DE" sz="2000" i="1"/>
              <a:t>characteristic length L</a:t>
            </a:r>
            <a:r>
              <a:rPr lang="de-DE" sz="2000"/>
              <a:t>. The value of </a:t>
            </a:r>
            <a:r>
              <a:rPr lang="de-DE" sz="2000" i="1"/>
              <a:t>L</a:t>
            </a:r>
            <a:r>
              <a:rPr lang="de-DE" sz="2000"/>
              <a:t> is measured by sieving analysis and the individual properties of the crystal are related to </a:t>
            </a:r>
            <a:r>
              <a:rPr lang="de-DE" sz="2000" i="1"/>
              <a:t>L</a:t>
            </a:r>
            <a:r>
              <a:rPr lang="de-DE" sz="2000"/>
              <a:t> together with appropriate shape factors for area (</a:t>
            </a:r>
            <a:r>
              <a:rPr lang="de-DE" sz="2000" i="1"/>
              <a:t>k</a:t>
            </a:r>
            <a:r>
              <a:rPr lang="de-DE" sz="2000" baseline="-25000"/>
              <a:t>a</a:t>
            </a:r>
            <a:r>
              <a:rPr lang="de-DE" sz="2000"/>
              <a:t>), volume (</a:t>
            </a:r>
            <a:r>
              <a:rPr lang="de-DE" sz="2000" i="1"/>
              <a:t>k</a:t>
            </a:r>
            <a:r>
              <a:rPr lang="de-DE" sz="2000" baseline="-25000"/>
              <a:t>v</a:t>
            </a:r>
            <a:r>
              <a:rPr lang="de-DE" sz="2000"/>
              <a:t>) and mass (</a:t>
            </a:r>
            <a:r>
              <a:rPr lang="de-DE" sz="2000">
                <a:latin typeface="Symbol" charset="2"/>
                <a:cs typeface="Symbol" charset="2"/>
              </a:rPr>
              <a:t>r</a:t>
            </a:r>
            <a:r>
              <a:rPr lang="de-DE" sz="2000" i="1"/>
              <a:t>k</a:t>
            </a:r>
            <a:r>
              <a:rPr lang="de-DE" sz="2000" baseline="-25000"/>
              <a:t>v</a:t>
            </a:r>
            <a:r>
              <a:rPr lang="de-DE" sz="2000"/>
              <a:t>).</a:t>
            </a:r>
          </a:p>
          <a:p>
            <a:pPr marL="285750" indent="-285750">
              <a:lnSpc>
                <a:spcPct val="90000"/>
              </a:lnSpc>
              <a:buFont typeface="Arial"/>
              <a:buChar char="•"/>
            </a:pPr>
            <a:r>
              <a:rPr lang="de-DE" sz="2000"/>
              <a:t>Surface area </a:t>
            </a:r>
            <a:r>
              <a:rPr lang="de-DE" sz="2000" i="1"/>
              <a:t>A</a:t>
            </a:r>
            <a:r>
              <a:rPr lang="de-DE" sz="2000" baseline="-25000"/>
              <a:t>C</a:t>
            </a:r>
            <a:r>
              <a:rPr lang="de-DE" sz="2000"/>
              <a:t> = </a:t>
            </a:r>
            <a:r>
              <a:rPr lang="de-DE" sz="2000" i="1"/>
              <a:t>k</a:t>
            </a:r>
            <a:r>
              <a:rPr lang="de-DE" sz="2000" baseline="-25000"/>
              <a:t>a</a:t>
            </a:r>
            <a:r>
              <a:rPr lang="de-DE" sz="2000" i="1"/>
              <a:t>L</a:t>
            </a:r>
            <a:r>
              <a:rPr lang="de-DE" sz="2000" baseline="30000"/>
              <a:t>2 </a:t>
            </a:r>
            <a:endParaRPr lang="de-DE" sz="2000"/>
          </a:p>
          <a:p>
            <a:pPr marL="285750" indent="-285750">
              <a:lnSpc>
                <a:spcPct val="90000"/>
              </a:lnSpc>
              <a:buFont typeface="Arial"/>
              <a:buChar char="•"/>
            </a:pPr>
            <a:r>
              <a:rPr lang="de-DE" sz="2000"/>
              <a:t>Volume </a:t>
            </a:r>
            <a:r>
              <a:rPr lang="de-DE" sz="2000" i="1"/>
              <a:t>V</a:t>
            </a:r>
            <a:r>
              <a:rPr lang="de-DE" sz="2000" baseline="-25000"/>
              <a:t>C</a:t>
            </a:r>
            <a:r>
              <a:rPr lang="de-DE" sz="2000"/>
              <a:t> = </a:t>
            </a:r>
            <a:r>
              <a:rPr lang="de-DE" sz="2000" i="1"/>
              <a:t>k</a:t>
            </a:r>
            <a:r>
              <a:rPr lang="de-DE" sz="2000" baseline="-25000"/>
              <a:t>v</a:t>
            </a:r>
            <a:r>
              <a:rPr lang="de-DE" sz="2000" i="1"/>
              <a:t>L</a:t>
            </a:r>
            <a:r>
              <a:rPr lang="de-DE" sz="2000" baseline="30000"/>
              <a:t>3 </a:t>
            </a:r>
            <a:endParaRPr lang="de-DE" sz="2000"/>
          </a:p>
          <a:p>
            <a:pPr marL="285750" indent="-285750">
              <a:lnSpc>
                <a:spcPct val="90000"/>
              </a:lnSpc>
              <a:buFont typeface="Arial"/>
              <a:buChar char="•"/>
            </a:pPr>
            <a:r>
              <a:rPr lang="de-DE" sz="2000"/>
              <a:t>Mass </a:t>
            </a:r>
            <a:r>
              <a:rPr lang="de-DE" sz="2000" i="1"/>
              <a:t>M</a:t>
            </a:r>
            <a:r>
              <a:rPr lang="de-DE" sz="2000" baseline="-25000"/>
              <a:t>C</a:t>
            </a:r>
            <a:r>
              <a:rPr lang="de-DE" sz="2000"/>
              <a:t> = </a:t>
            </a:r>
            <a:r>
              <a:rPr lang="de-DE" sz="2000">
                <a:latin typeface="Symbol" charset="2"/>
                <a:cs typeface="Symbol" charset="2"/>
              </a:rPr>
              <a:t>r</a:t>
            </a:r>
            <a:r>
              <a:rPr lang="de-DE" sz="2000" i="1"/>
              <a:t>V</a:t>
            </a:r>
            <a:r>
              <a:rPr lang="de-DE" sz="2000" baseline="-25000"/>
              <a:t>C </a:t>
            </a:r>
            <a:r>
              <a:rPr lang="de-DE" sz="2000"/>
              <a:t>= </a:t>
            </a:r>
            <a:r>
              <a:rPr lang="de-DE" sz="2000">
                <a:latin typeface="Symbol" charset="2"/>
                <a:cs typeface="Symbol" charset="2"/>
              </a:rPr>
              <a:t>r</a:t>
            </a:r>
            <a:r>
              <a:rPr lang="de-DE" sz="2000" i="1"/>
              <a:t>k</a:t>
            </a:r>
            <a:r>
              <a:rPr lang="de-DE" sz="2000" baseline="-25000"/>
              <a:t>v</a:t>
            </a:r>
            <a:r>
              <a:rPr lang="de-DE" sz="2000" i="1"/>
              <a:t>L</a:t>
            </a:r>
            <a:r>
              <a:rPr lang="de-DE" sz="2000" baseline="30000"/>
              <a:t>3</a:t>
            </a:r>
          </a:p>
          <a:p>
            <a:pPr marL="285750" indent="-285750">
              <a:lnSpc>
                <a:spcPct val="90000"/>
              </a:lnSpc>
              <a:buFont typeface="Arial"/>
              <a:buChar char="•"/>
            </a:pPr>
            <a:r>
              <a:rPr lang="de-DE" sz="2000"/>
              <a:t>The shape and size of crystals are negatively affected by </a:t>
            </a:r>
            <a:r>
              <a:rPr lang="de-DE" sz="2000" i="1"/>
              <a:t>agglomeration</a:t>
            </a:r>
            <a:r>
              <a:rPr lang="de-DE" sz="2000"/>
              <a:t> of individual crystals to larger particles. Furthermore, </a:t>
            </a:r>
            <a:r>
              <a:rPr lang="de-DE" sz="2000" i="1"/>
              <a:t>polymorphism</a:t>
            </a:r>
            <a:r>
              <a:rPr lang="de-DE" sz="2000"/>
              <a:t>, arising due to multiple crystal forms, can interfere with the production of well-defined crystals.</a:t>
            </a:r>
          </a:p>
          <a:p>
            <a:pPr marL="285750" indent="-285750">
              <a:lnSpc>
                <a:spcPct val="90000"/>
              </a:lnSpc>
              <a:buFont typeface="Arial"/>
              <a:buChar char="•"/>
            </a:pPr>
            <a:endParaRPr lang="de-DE" sz="2000"/>
          </a:p>
          <a:p>
            <a:pPr marL="285750" indent="-285750">
              <a:lnSpc>
                <a:spcPct val="90000"/>
              </a:lnSpc>
              <a:buFont typeface="Arial"/>
              <a:buChar char="•"/>
            </a:pPr>
            <a:r>
              <a:rPr lang="de-DE" sz="2000"/>
              <a:t>Crystallisation can produce crystals with a range of sizes. Sieving or screening is the simplest method of determining the resulting crystal size distribution. The mass fraction (</a:t>
            </a:r>
            <a:r>
              <a:rPr lang="de-DE" sz="2000">
                <a:latin typeface="Symbol" charset="2"/>
                <a:cs typeface="Symbol" charset="2"/>
              </a:rPr>
              <a:t>D</a:t>
            </a:r>
            <a:r>
              <a:rPr lang="de-DE" sz="2000" i="1"/>
              <a:t>w</a:t>
            </a:r>
            <a:r>
              <a:rPr lang="de-DE" sz="2000"/>
              <a:t>) retained at a particular screen is determined as </a:t>
            </a:r>
            <a:r>
              <a:rPr lang="de-DE" sz="2000">
                <a:latin typeface="Symbol" charset="2"/>
                <a:cs typeface="Symbol" charset="2"/>
              </a:rPr>
              <a:t>D</a:t>
            </a:r>
            <a:r>
              <a:rPr lang="de-DE" sz="2000" i="1"/>
              <a:t>w</a:t>
            </a:r>
            <a:r>
              <a:rPr lang="de-DE" sz="2000"/>
              <a:t> = </a:t>
            </a:r>
            <a:r>
              <a:rPr lang="de-DE" sz="2000">
                <a:latin typeface="Symbol" charset="2"/>
                <a:cs typeface="Symbol" charset="2"/>
              </a:rPr>
              <a:t>D</a:t>
            </a:r>
            <a:r>
              <a:rPr lang="de-DE" sz="2000" i="1"/>
              <a:t>M</a:t>
            </a:r>
            <a:r>
              <a:rPr lang="de-DE" sz="2000"/>
              <a:t>/</a:t>
            </a:r>
            <a:r>
              <a:rPr lang="de-DE" sz="2000" i="1"/>
              <a:t>M</a:t>
            </a:r>
            <a:r>
              <a:rPr lang="de-DE" sz="2000" baseline="-25000"/>
              <a:t>T     </a:t>
            </a:r>
            <a:r>
              <a:rPr lang="de-DE" sz="1600"/>
              <a:t>where </a:t>
            </a:r>
            <a:r>
              <a:rPr lang="de-DE" sz="1600">
                <a:latin typeface="Symbol" charset="2"/>
                <a:cs typeface="Symbol" charset="2"/>
              </a:rPr>
              <a:t>D</a:t>
            </a:r>
            <a:r>
              <a:rPr lang="de-DE" sz="1600" i="1"/>
              <a:t>M </a:t>
            </a:r>
            <a:r>
              <a:rPr lang="de-DE" sz="1600"/>
              <a:t>is mass retained and </a:t>
            </a:r>
            <a:r>
              <a:rPr lang="de-DE" sz="1600" i="1"/>
              <a:t>M</a:t>
            </a:r>
            <a:r>
              <a:rPr lang="de-DE" sz="1600" baseline="-25000"/>
              <a:t>T </a:t>
            </a:r>
            <a:r>
              <a:rPr lang="de-DE" sz="1600"/>
              <a:t>is total mass.</a:t>
            </a:r>
          </a:p>
          <a:p>
            <a:pPr marL="285750" indent="-285750">
              <a:lnSpc>
                <a:spcPct val="90000"/>
              </a:lnSpc>
              <a:buFont typeface="Arial"/>
              <a:buChar char="•"/>
            </a:pPr>
            <a:r>
              <a:rPr lang="de-DE" sz="2000"/>
              <a:t>The mass density distribution (</a:t>
            </a:r>
            <a:r>
              <a:rPr lang="de-DE" sz="2000" i="1"/>
              <a:t>m</a:t>
            </a:r>
            <a:r>
              <a:rPr lang="de-DE" sz="2000"/>
              <a:t>) is given as: </a:t>
            </a:r>
            <a:r>
              <a:rPr lang="de-DE" sz="2000" i="1"/>
              <a:t>m</a:t>
            </a:r>
            <a:r>
              <a:rPr lang="de-DE" sz="2000"/>
              <a:t> = </a:t>
            </a:r>
            <a:r>
              <a:rPr lang="de-DE" sz="2000">
                <a:latin typeface="Symbol" charset="2"/>
                <a:cs typeface="Symbol" charset="2"/>
              </a:rPr>
              <a:t>D</a:t>
            </a:r>
            <a:r>
              <a:rPr lang="de-DE" sz="2000" i="1"/>
              <a:t>w</a:t>
            </a:r>
            <a:r>
              <a:rPr lang="de-DE" sz="2000"/>
              <a:t>/</a:t>
            </a:r>
            <a:r>
              <a:rPr lang="de-DE" sz="2000">
                <a:latin typeface="Symbol" charset="2"/>
                <a:cs typeface="Symbol" charset="2"/>
              </a:rPr>
              <a:t>D</a:t>
            </a:r>
            <a:r>
              <a:rPr lang="de-DE" sz="2000" i="1"/>
              <a:t>L</a:t>
            </a:r>
            <a:r>
              <a:rPr lang="de-DE" sz="2000"/>
              <a:t>.</a:t>
            </a:r>
            <a:endParaRPr lang="de-DE" sz="2000" i="1"/>
          </a:p>
        </p:txBody>
      </p:sp>
    </p:spTree>
    <p:extLst>
      <p:ext uri="{BB962C8B-B14F-4D97-AF65-F5344CB8AC3E}">
        <p14:creationId xmlns:p14="http://schemas.microsoft.com/office/powerpoint/2010/main" val="9971211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474139"/>
            <a:ext cx="80930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200" b="1" i="0">
                <a:solidFill>
                  <a:schemeClr val="tx2"/>
                </a:solidFill>
                <a:cs typeface="+mn-cs"/>
              </a:rPr>
              <a:t>Crystal size distribution, and purity</a:t>
            </a:r>
          </a:p>
        </p:txBody>
      </p:sp>
      <p:sp>
        <p:nvSpPr>
          <p:cNvPr id="3" name="Textfeld 2"/>
          <p:cNvSpPr txBox="1"/>
          <p:nvPr/>
        </p:nvSpPr>
        <p:spPr>
          <a:xfrm>
            <a:off x="541867" y="917604"/>
            <a:ext cx="8465608" cy="2867452"/>
          </a:xfrm>
          <a:prstGeom prst="rect">
            <a:avLst/>
          </a:prstGeom>
          <a:noFill/>
        </p:spPr>
        <p:txBody>
          <a:bodyPr wrap="square" rtlCol="0">
            <a:spAutoFit/>
          </a:bodyPr>
          <a:lstStyle/>
          <a:p>
            <a:pPr marL="285750" indent="-285750">
              <a:lnSpc>
                <a:spcPct val="90000"/>
              </a:lnSpc>
              <a:buFont typeface="Arial"/>
              <a:buChar char="•"/>
            </a:pPr>
            <a:r>
              <a:rPr lang="de-DE" sz="2000"/>
              <a:t>Size distribution can be based on mass but they are often also given in terms of number. The number can be calculated from an average value value of </a:t>
            </a:r>
            <a:r>
              <a:rPr lang="de-DE" sz="2000" i="1"/>
              <a:t>L</a:t>
            </a:r>
            <a:r>
              <a:rPr lang="de-DE" sz="2000"/>
              <a:t> (</a:t>
            </a:r>
            <a:r>
              <a:rPr lang="de-DE" sz="2000" i="1"/>
              <a:t>L</a:t>
            </a:r>
            <a:r>
              <a:rPr lang="de-DE" sz="2000" baseline="-25000"/>
              <a:t>av</a:t>
            </a:r>
            <a:r>
              <a:rPr lang="de-DE" sz="2000"/>
              <a:t>):</a:t>
            </a:r>
          </a:p>
          <a:p>
            <a:pPr marL="285750" indent="-285750">
              <a:lnSpc>
                <a:spcPct val="90000"/>
              </a:lnSpc>
              <a:buFont typeface="Arial"/>
              <a:buChar char="•"/>
            </a:pPr>
            <a:r>
              <a:rPr lang="de-DE" sz="2000">
                <a:latin typeface="Symbol" charset="2"/>
                <a:cs typeface="Symbol" charset="2"/>
              </a:rPr>
              <a:t>D</a:t>
            </a:r>
            <a:r>
              <a:rPr lang="de-DE" sz="2000" i="1"/>
              <a:t>N</a:t>
            </a:r>
            <a:r>
              <a:rPr lang="de-DE" sz="2000"/>
              <a:t> = </a:t>
            </a:r>
            <a:r>
              <a:rPr lang="de-DE" sz="2000">
                <a:latin typeface="Symbol" charset="2"/>
                <a:cs typeface="Symbol" charset="2"/>
              </a:rPr>
              <a:t>D</a:t>
            </a:r>
            <a:r>
              <a:rPr lang="de-DE" sz="2000" i="1"/>
              <a:t>M</a:t>
            </a:r>
            <a:r>
              <a:rPr lang="de-DE" sz="2000"/>
              <a:t>/</a:t>
            </a:r>
            <a:r>
              <a:rPr lang="de-DE" sz="2000">
                <a:latin typeface="Symbol" charset="2"/>
                <a:cs typeface="Symbol" charset="2"/>
              </a:rPr>
              <a:t>r</a:t>
            </a:r>
            <a:r>
              <a:rPr lang="de-DE" sz="2000" i="1"/>
              <a:t>k</a:t>
            </a:r>
            <a:r>
              <a:rPr lang="de-DE" sz="2000" baseline="-25000"/>
              <a:t>v</a:t>
            </a:r>
            <a:r>
              <a:rPr lang="de-DE" sz="2000" i="1"/>
              <a:t>L</a:t>
            </a:r>
            <a:r>
              <a:rPr lang="de-DE" sz="2000" baseline="-25000"/>
              <a:t>av</a:t>
            </a:r>
            <a:r>
              <a:rPr lang="de-DE" sz="2000" baseline="30000"/>
              <a:t>3</a:t>
            </a:r>
          </a:p>
          <a:p>
            <a:pPr marL="285750" indent="-285750">
              <a:lnSpc>
                <a:spcPct val="90000"/>
              </a:lnSpc>
              <a:buFont typeface="Arial"/>
              <a:buChar char="•"/>
            </a:pPr>
            <a:r>
              <a:rPr lang="de-DE" sz="2000"/>
              <a:t>The </a:t>
            </a:r>
            <a:r>
              <a:rPr lang="de-DE" sz="2000" i="1"/>
              <a:t>crystal number density</a:t>
            </a:r>
            <a:r>
              <a:rPr lang="de-DE" sz="2000"/>
              <a:t> or </a:t>
            </a:r>
            <a:r>
              <a:rPr lang="de-DE" sz="2000" i="1"/>
              <a:t>crystal population density n </a:t>
            </a:r>
            <a:r>
              <a:rPr lang="de-DE" sz="2000"/>
              <a:t>is given by:</a:t>
            </a:r>
          </a:p>
          <a:p>
            <a:pPr marL="285750" indent="-285750">
              <a:lnSpc>
                <a:spcPct val="90000"/>
              </a:lnSpc>
              <a:buFont typeface="Arial"/>
              <a:buChar char="•"/>
            </a:pPr>
            <a:r>
              <a:rPr lang="de-DE" sz="2000" i="1"/>
              <a:t>n</a:t>
            </a:r>
            <a:r>
              <a:rPr lang="de-DE" sz="2000"/>
              <a:t> = </a:t>
            </a:r>
            <a:r>
              <a:rPr lang="de-DE" sz="2000">
                <a:latin typeface="Symbol" charset="2"/>
                <a:cs typeface="Symbol" charset="2"/>
              </a:rPr>
              <a:t>D</a:t>
            </a:r>
            <a:r>
              <a:rPr lang="de-DE" sz="2000" i="1"/>
              <a:t>N</a:t>
            </a:r>
            <a:r>
              <a:rPr lang="de-DE" sz="2000"/>
              <a:t>/</a:t>
            </a:r>
            <a:r>
              <a:rPr lang="de-DE" sz="2000">
                <a:latin typeface="Symbol" charset="2"/>
                <a:cs typeface="Symbol" charset="2"/>
              </a:rPr>
              <a:t>D</a:t>
            </a:r>
            <a:r>
              <a:rPr lang="de-DE" sz="2000" i="1"/>
              <a:t>L</a:t>
            </a:r>
          </a:p>
          <a:p>
            <a:pPr marL="285750" indent="-285750">
              <a:lnSpc>
                <a:spcPct val="90000"/>
              </a:lnSpc>
              <a:buFont typeface="Arial"/>
              <a:buChar char="•"/>
            </a:pPr>
            <a:r>
              <a:rPr lang="de-DE" sz="2000" i="1"/>
              <a:t>n</a:t>
            </a:r>
            <a:r>
              <a:rPr lang="de-DE" sz="2000"/>
              <a:t> has the dimension of a reciprocal length, typically 1/mm.</a:t>
            </a:r>
          </a:p>
          <a:p>
            <a:pPr marL="285750" indent="-285750">
              <a:lnSpc>
                <a:spcPct val="90000"/>
              </a:lnSpc>
              <a:buFont typeface="Arial"/>
              <a:buChar char="•"/>
            </a:pPr>
            <a:r>
              <a:rPr lang="de-DE" sz="2000" b="1"/>
              <a:t>Impurities in crystals </a:t>
            </a:r>
            <a:r>
              <a:rPr lang="de-DE" sz="2000"/>
              <a:t>are typically carried over from the mother liquor, via adsorption, entrapment, inclusion or substitution within the crystal lattice.</a:t>
            </a:r>
          </a:p>
        </p:txBody>
      </p:sp>
      <p:pic>
        <p:nvPicPr>
          <p:cNvPr id="2" name="Bild 1"/>
          <p:cNvPicPr>
            <a:picLocks noChangeAspect="1"/>
          </p:cNvPicPr>
          <p:nvPr/>
        </p:nvPicPr>
        <p:blipFill>
          <a:blip r:embed="rId3"/>
          <a:stretch>
            <a:fillRect/>
          </a:stretch>
        </p:blipFill>
        <p:spPr>
          <a:xfrm>
            <a:off x="389467" y="3513655"/>
            <a:ext cx="4050892" cy="3092800"/>
          </a:xfrm>
          <a:prstGeom prst="rect">
            <a:avLst/>
          </a:prstGeom>
        </p:spPr>
      </p:pic>
      <p:pic>
        <p:nvPicPr>
          <p:cNvPr id="4" name="Bild 3"/>
          <p:cNvPicPr>
            <a:picLocks noChangeAspect="1"/>
          </p:cNvPicPr>
          <p:nvPr/>
        </p:nvPicPr>
        <p:blipFill>
          <a:blip r:embed="rId4"/>
          <a:stretch>
            <a:fillRect/>
          </a:stretch>
        </p:blipFill>
        <p:spPr>
          <a:xfrm>
            <a:off x="4749798" y="3607924"/>
            <a:ext cx="3971863" cy="2880000"/>
          </a:xfrm>
          <a:prstGeom prst="rect">
            <a:avLst/>
          </a:prstGeom>
        </p:spPr>
      </p:pic>
      <p:sp>
        <p:nvSpPr>
          <p:cNvPr id="5" name="Textfeld 4"/>
          <p:cNvSpPr txBox="1"/>
          <p:nvPr/>
        </p:nvSpPr>
        <p:spPr>
          <a:xfrm>
            <a:off x="6671733" y="4521200"/>
            <a:ext cx="2032227" cy="369332"/>
          </a:xfrm>
          <a:prstGeom prst="rect">
            <a:avLst/>
          </a:prstGeom>
          <a:noFill/>
        </p:spPr>
        <p:txBody>
          <a:bodyPr wrap="none" rtlCol="0">
            <a:spAutoFit/>
          </a:bodyPr>
          <a:lstStyle/>
          <a:p>
            <a:r>
              <a:rPr lang="de-DE" i="1"/>
              <a:t>L</a:t>
            </a:r>
            <a:r>
              <a:rPr lang="de-DE" baseline="-25000"/>
              <a:t>D</a:t>
            </a:r>
            <a:r>
              <a:rPr lang="de-DE"/>
              <a:t>, dominant size</a:t>
            </a:r>
          </a:p>
        </p:txBody>
      </p:sp>
    </p:spTree>
    <p:extLst>
      <p:ext uri="{BB962C8B-B14F-4D97-AF65-F5344CB8AC3E}">
        <p14:creationId xmlns:p14="http://schemas.microsoft.com/office/powerpoint/2010/main" val="2008291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423340"/>
            <a:ext cx="80930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200" b="1" i="0">
                <a:solidFill>
                  <a:schemeClr val="tx2"/>
                </a:solidFill>
                <a:cs typeface="+mn-cs"/>
              </a:rPr>
              <a:t>Crystal formation and growth</a:t>
            </a:r>
          </a:p>
        </p:txBody>
      </p:sp>
      <p:sp>
        <p:nvSpPr>
          <p:cNvPr id="3" name="Textfeld 2"/>
          <p:cNvSpPr txBox="1"/>
          <p:nvPr/>
        </p:nvSpPr>
        <p:spPr>
          <a:xfrm>
            <a:off x="541867" y="799073"/>
            <a:ext cx="8465608" cy="5632311"/>
          </a:xfrm>
          <a:prstGeom prst="rect">
            <a:avLst/>
          </a:prstGeom>
          <a:noFill/>
        </p:spPr>
        <p:txBody>
          <a:bodyPr wrap="square" rtlCol="0">
            <a:spAutoFit/>
          </a:bodyPr>
          <a:lstStyle/>
          <a:p>
            <a:pPr marL="285750" indent="-285750">
              <a:buFont typeface="Arial"/>
              <a:buChar char="•"/>
            </a:pPr>
            <a:r>
              <a:rPr lang="de-DE" sz="2000"/>
              <a:t>The critical phenomena in crystallisation are the </a:t>
            </a:r>
            <a:r>
              <a:rPr lang="de-DE" sz="2000" i="1"/>
              <a:t>formation of new crystals</a:t>
            </a:r>
            <a:r>
              <a:rPr lang="de-DE" sz="2000"/>
              <a:t> and </a:t>
            </a:r>
            <a:r>
              <a:rPr lang="de-DE" sz="2000" i="1"/>
              <a:t>crystal growth</a:t>
            </a:r>
            <a:r>
              <a:rPr lang="de-DE" sz="2000"/>
              <a:t>. The driving force in both processes is the degree of solute supersaturation in the solution. </a:t>
            </a:r>
          </a:p>
          <a:p>
            <a:pPr marL="285750" indent="-285750">
              <a:buFont typeface="Arial"/>
              <a:buChar char="•"/>
            </a:pPr>
            <a:r>
              <a:rPr lang="de-DE" sz="2000"/>
              <a:t>The </a:t>
            </a:r>
            <a:r>
              <a:rPr lang="de-DE" sz="2000" i="1"/>
              <a:t>solubility</a:t>
            </a:r>
            <a:r>
              <a:rPr lang="de-DE" sz="2000"/>
              <a:t> of a substance in a particular solvent is the maximum concentration that can be dissolved under given conditions of temperature and pressure while maintaining thermodynamic stability (e.g. no precipitation occurs). The solution is referred to as </a:t>
            </a:r>
            <a:r>
              <a:rPr lang="de-DE" sz="2000" i="1"/>
              <a:t>saturated</a:t>
            </a:r>
            <a:r>
              <a:rPr lang="de-DE" sz="2000"/>
              <a:t>.</a:t>
            </a:r>
          </a:p>
          <a:p>
            <a:pPr marL="285750" indent="-285750">
              <a:buFont typeface="Arial"/>
              <a:buChar char="•"/>
            </a:pPr>
            <a:r>
              <a:rPr lang="de-DE" sz="2000"/>
              <a:t>By contrast, </a:t>
            </a:r>
            <a:r>
              <a:rPr lang="de-DE" sz="2000" i="1"/>
              <a:t>supersaturated</a:t>
            </a:r>
            <a:r>
              <a:rPr lang="de-DE" sz="2000"/>
              <a:t> solutions are thermodynamically unstable. It is however possible that a supersaturated solution is </a:t>
            </a:r>
            <a:r>
              <a:rPr lang="de-DE" sz="2000" i="1"/>
              <a:t>metastable</a:t>
            </a:r>
            <a:r>
              <a:rPr lang="de-DE" sz="2000"/>
              <a:t> which means that it resists certain (small) changes in conditions (e.g. temperature) but becomes unstable when subjected to larger perturbations. Because in practice we do not deal with ideal and pure solutions, </a:t>
            </a:r>
            <a:r>
              <a:rPr lang="de-DE" sz="2000" i="1"/>
              <a:t>solubility curves </a:t>
            </a:r>
            <a:r>
              <a:rPr lang="de-DE" sz="2000"/>
              <a:t>must usually be determined experimentally. </a:t>
            </a:r>
          </a:p>
          <a:p>
            <a:pPr marL="285750" indent="-285750">
              <a:buFont typeface="Arial"/>
              <a:buChar char="•"/>
            </a:pPr>
            <a:r>
              <a:rPr lang="de-DE" sz="2000"/>
              <a:t>The solubility curve represents the condition of thermodynamic equilibrium between the liquid and the solid phases. </a:t>
            </a:r>
          </a:p>
          <a:p>
            <a:pPr marL="285750" indent="-285750">
              <a:buFont typeface="Arial"/>
              <a:buChar char="•"/>
            </a:pPr>
            <a:r>
              <a:rPr lang="de-DE" sz="2000" i="1"/>
              <a:t>Supersaturation driving force</a:t>
            </a:r>
            <a:r>
              <a:rPr lang="de-DE" sz="2000"/>
              <a:t>: </a:t>
            </a:r>
            <a:r>
              <a:rPr lang="de-DE" sz="2000">
                <a:latin typeface="Symbol" charset="2"/>
                <a:cs typeface="Symbol" charset="2"/>
              </a:rPr>
              <a:t>D</a:t>
            </a:r>
            <a:r>
              <a:rPr lang="de-DE" sz="2000" i="1"/>
              <a:t>C</a:t>
            </a:r>
            <a:r>
              <a:rPr lang="de-DE" sz="2000"/>
              <a:t> = </a:t>
            </a:r>
            <a:r>
              <a:rPr lang="de-DE" sz="2000" i="1"/>
              <a:t>C</a:t>
            </a:r>
            <a:r>
              <a:rPr lang="de-DE" sz="2000"/>
              <a:t> – </a:t>
            </a:r>
            <a:r>
              <a:rPr lang="de-DE" sz="2000" i="1"/>
              <a:t>C</a:t>
            </a:r>
            <a:r>
              <a:rPr lang="de-DE" sz="2000"/>
              <a:t>*  </a:t>
            </a:r>
          </a:p>
          <a:p>
            <a:pPr marL="285750" indent="-285750">
              <a:buFont typeface="Arial"/>
              <a:buChar char="•"/>
            </a:pPr>
            <a:r>
              <a:rPr lang="de-DE" sz="2000" i="1"/>
              <a:t>Supersaturation ratio</a:t>
            </a:r>
            <a:r>
              <a:rPr lang="de-DE" sz="2000"/>
              <a:t>: </a:t>
            </a:r>
            <a:r>
              <a:rPr lang="de-DE" sz="2000" i="1"/>
              <a:t>S</a:t>
            </a:r>
            <a:r>
              <a:rPr lang="de-DE" sz="2000"/>
              <a:t> = </a:t>
            </a:r>
            <a:r>
              <a:rPr lang="de-DE" sz="2000" i="1"/>
              <a:t>C</a:t>
            </a:r>
            <a:r>
              <a:rPr lang="de-DE" sz="2000"/>
              <a:t>/</a:t>
            </a:r>
            <a:r>
              <a:rPr lang="de-DE" sz="2000" i="1"/>
              <a:t>C</a:t>
            </a:r>
            <a:r>
              <a:rPr lang="de-DE" sz="2000"/>
              <a:t>* </a:t>
            </a:r>
          </a:p>
          <a:p>
            <a:pPr marL="285750" indent="-285750">
              <a:buFont typeface="Arial"/>
              <a:buChar char="•"/>
            </a:pPr>
            <a:r>
              <a:rPr lang="de-DE" sz="2000" i="1"/>
              <a:t>Relative supersaturation</a:t>
            </a:r>
            <a:r>
              <a:rPr lang="de-DE" sz="2000"/>
              <a:t>: </a:t>
            </a:r>
            <a:r>
              <a:rPr lang="de-DE" sz="2000">
                <a:latin typeface="Symbol" charset="2"/>
                <a:cs typeface="Symbol" charset="2"/>
              </a:rPr>
              <a:t>s</a:t>
            </a:r>
            <a:r>
              <a:rPr lang="de-DE" sz="2000"/>
              <a:t> = (</a:t>
            </a:r>
            <a:r>
              <a:rPr lang="de-DE" sz="2000" i="1"/>
              <a:t>C</a:t>
            </a:r>
            <a:r>
              <a:rPr lang="de-DE" sz="2000"/>
              <a:t> – </a:t>
            </a:r>
            <a:r>
              <a:rPr lang="de-DE" sz="2000" i="1"/>
              <a:t>C</a:t>
            </a:r>
            <a:r>
              <a:rPr lang="de-DE" sz="2000"/>
              <a:t>*)/</a:t>
            </a:r>
            <a:r>
              <a:rPr lang="de-DE" sz="2000" i="1"/>
              <a:t>C</a:t>
            </a:r>
            <a:r>
              <a:rPr lang="de-DE" sz="2000"/>
              <a:t>* = </a:t>
            </a:r>
            <a:r>
              <a:rPr lang="de-DE" sz="2000">
                <a:latin typeface="Symbol" charset="2"/>
                <a:cs typeface="Symbol" charset="2"/>
              </a:rPr>
              <a:t>D</a:t>
            </a:r>
            <a:r>
              <a:rPr lang="de-DE" sz="2000" i="1"/>
              <a:t>C</a:t>
            </a:r>
            <a:r>
              <a:rPr lang="de-DE" sz="2000"/>
              <a:t>/</a:t>
            </a:r>
            <a:r>
              <a:rPr lang="de-DE" sz="2000" i="1"/>
              <a:t>C</a:t>
            </a:r>
            <a:r>
              <a:rPr lang="de-DE" sz="2000"/>
              <a:t>* = </a:t>
            </a:r>
            <a:r>
              <a:rPr lang="de-DE" sz="2000" i="1"/>
              <a:t>S</a:t>
            </a:r>
            <a:r>
              <a:rPr lang="de-DE" sz="2000"/>
              <a:t> - 1</a:t>
            </a:r>
          </a:p>
        </p:txBody>
      </p:sp>
    </p:spTree>
    <p:extLst>
      <p:ext uri="{BB962C8B-B14F-4D97-AF65-F5344CB8AC3E}">
        <p14:creationId xmlns:p14="http://schemas.microsoft.com/office/powerpoint/2010/main" val="2439296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474139"/>
            <a:ext cx="80930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200" b="1" i="0">
                <a:solidFill>
                  <a:schemeClr val="tx2"/>
                </a:solidFill>
                <a:cs typeface="+mn-cs"/>
              </a:rPr>
              <a:t>Crystal formation and growth (2)</a:t>
            </a:r>
          </a:p>
        </p:txBody>
      </p:sp>
      <p:sp>
        <p:nvSpPr>
          <p:cNvPr id="3" name="Textfeld 2"/>
          <p:cNvSpPr txBox="1"/>
          <p:nvPr/>
        </p:nvSpPr>
        <p:spPr>
          <a:xfrm>
            <a:off x="541867" y="917604"/>
            <a:ext cx="8465608" cy="2036455"/>
          </a:xfrm>
          <a:prstGeom prst="rect">
            <a:avLst/>
          </a:prstGeom>
          <a:noFill/>
        </p:spPr>
        <p:txBody>
          <a:bodyPr wrap="square" rtlCol="0">
            <a:spAutoFit/>
          </a:bodyPr>
          <a:lstStyle/>
          <a:p>
            <a:pPr marL="285750" indent="-285750">
              <a:lnSpc>
                <a:spcPct val="90000"/>
              </a:lnSpc>
              <a:buFont typeface="Arial"/>
              <a:buChar char="•"/>
            </a:pPr>
            <a:r>
              <a:rPr lang="de-DE" sz="2000"/>
              <a:t>Spontaneous crystallisation occurs only in the labile region. Crystal growth can also take place in the metastable region. </a:t>
            </a:r>
          </a:p>
          <a:p>
            <a:pPr marL="285750" indent="-285750">
              <a:lnSpc>
                <a:spcPct val="90000"/>
              </a:lnSpc>
              <a:buFont typeface="Arial"/>
              <a:buChar char="•"/>
            </a:pPr>
            <a:r>
              <a:rPr lang="de-DE" sz="2000"/>
              <a:t>Besides decreasing temperature, supersaturation can be achieved by a combination of cooling and evaporation. It can also be achieved by adding a substance that reduces the solubility of the solute. This is often referred to collectively as </a:t>
            </a:r>
            <a:r>
              <a:rPr lang="de-DE" sz="2000" i="1"/>
              <a:t>salting-out</a:t>
            </a:r>
            <a:r>
              <a:rPr lang="de-DE" sz="2000"/>
              <a:t>, even though the added substance is water-miscible organic solvent.</a:t>
            </a:r>
          </a:p>
        </p:txBody>
      </p:sp>
      <p:pic>
        <p:nvPicPr>
          <p:cNvPr id="5" name="Bild 4"/>
          <p:cNvPicPr>
            <a:picLocks noChangeAspect="1"/>
          </p:cNvPicPr>
          <p:nvPr/>
        </p:nvPicPr>
        <p:blipFill>
          <a:blip r:embed="rId3"/>
          <a:stretch>
            <a:fillRect/>
          </a:stretch>
        </p:blipFill>
        <p:spPr>
          <a:xfrm>
            <a:off x="152408" y="2959090"/>
            <a:ext cx="4287266" cy="3419997"/>
          </a:xfrm>
          <a:prstGeom prst="rect">
            <a:avLst/>
          </a:prstGeom>
        </p:spPr>
      </p:pic>
      <p:pic>
        <p:nvPicPr>
          <p:cNvPr id="6" name="Bild 5"/>
          <p:cNvPicPr>
            <a:picLocks noChangeAspect="1"/>
          </p:cNvPicPr>
          <p:nvPr/>
        </p:nvPicPr>
        <p:blipFill>
          <a:blip r:embed="rId4"/>
          <a:stretch>
            <a:fillRect/>
          </a:stretch>
        </p:blipFill>
        <p:spPr>
          <a:xfrm>
            <a:off x="6594392" y="2624659"/>
            <a:ext cx="2532675" cy="3995998"/>
          </a:xfrm>
          <a:prstGeom prst="rect">
            <a:avLst/>
          </a:prstGeom>
        </p:spPr>
      </p:pic>
      <p:sp>
        <p:nvSpPr>
          <p:cNvPr id="2" name="Textfeld 1"/>
          <p:cNvSpPr txBox="1"/>
          <p:nvPr/>
        </p:nvSpPr>
        <p:spPr>
          <a:xfrm>
            <a:off x="4439673" y="2997204"/>
            <a:ext cx="2350593" cy="3785652"/>
          </a:xfrm>
          <a:prstGeom prst="rect">
            <a:avLst/>
          </a:prstGeom>
          <a:noFill/>
          <a:ln w="28575" cmpd="sng">
            <a:solidFill>
              <a:srgbClr val="4F81BD"/>
            </a:solidFill>
          </a:ln>
        </p:spPr>
        <p:txBody>
          <a:bodyPr wrap="square" rtlCol="0">
            <a:spAutoFit/>
          </a:bodyPr>
          <a:lstStyle/>
          <a:p>
            <a:r>
              <a:rPr lang="de-DE" sz="1600"/>
              <a:t>Crystallisation involves </a:t>
            </a:r>
            <a:r>
              <a:rPr lang="de-DE" sz="1600" b="1"/>
              <a:t>nucleation</a:t>
            </a:r>
            <a:r>
              <a:rPr lang="de-DE" sz="1600"/>
              <a:t> and </a:t>
            </a:r>
            <a:r>
              <a:rPr lang="de-DE" sz="1600" b="1"/>
              <a:t>crystal growth</a:t>
            </a:r>
            <a:r>
              <a:rPr lang="de-DE" sz="1600"/>
              <a:t>.</a:t>
            </a:r>
          </a:p>
          <a:p>
            <a:r>
              <a:rPr lang="de-DE" sz="1600"/>
              <a:t>There is </a:t>
            </a:r>
            <a:r>
              <a:rPr lang="de-DE" sz="1600" b="1"/>
              <a:t>primary nucleation</a:t>
            </a:r>
            <a:r>
              <a:rPr lang="de-DE" sz="1600"/>
              <a:t>, which can be homogeneous (i.e. spontaneous from solution) or heterogeneous (i.e. induced by foreign particles). </a:t>
            </a:r>
            <a:r>
              <a:rPr lang="de-DE" sz="1600" b="1"/>
              <a:t>Secondary nucleation </a:t>
            </a:r>
            <a:r>
              <a:rPr lang="de-DE" sz="1600"/>
              <a:t>is the generation of new crystals by crystals already present. </a:t>
            </a:r>
          </a:p>
        </p:txBody>
      </p:sp>
      <p:sp>
        <p:nvSpPr>
          <p:cNvPr id="4" name="Textfeld 3"/>
          <p:cNvSpPr txBox="1"/>
          <p:nvPr/>
        </p:nvSpPr>
        <p:spPr>
          <a:xfrm>
            <a:off x="6942671" y="6434394"/>
            <a:ext cx="1249335" cy="369332"/>
          </a:xfrm>
          <a:prstGeom prst="rect">
            <a:avLst/>
          </a:prstGeom>
          <a:noFill/>
        </p:spPr>
        <p:txBody>
          <a:bodyPr wrap="none" rtlCol="0">
            <a:spAutoFit/>
          </a:bodyPr>
          <a:lstStyle/>
          <a:p>
            <a:r>
              <a:rPr lang="de-DE"/>
              <a:t>Figure </a:t>
            </a:r>
            <a:r>
              <a:rPr lang="de-DE" i="1"/>
              <a:t>CG</a:t>
            </a:r>
            <a:r>
              <a:rPr lang="de-DE"/>
              <a:t> </a:t>
            </a:r>
          </a:p>
        </p:txBody>
      </p:sp>
    </p:spTree>
    <p:extLst>
      <p:ext uri="{BB962C8B-B14F-4D97-AF65-F5344CB8AC3E}">
        <p14:creationId xmlns:p14="http://schemas.microsoft.com/office/powerpoint/2010/main" val="298910576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474139"/>
            <a:ext cx="80930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200" b="1" i="0">
                <a:solidFill>
                  <a:schemeClr val="tx2"/>
                </a:solidFill>
                <a:cs typeface="+mn-cs"/>
              </a:rPr>
              <a:t>Crystal formation and growth (3)</a:t>
            </a:r>
          </a:p>
        </p:txBody>
      </p:sp>
      <p:sp>
        <p:nvSpPr>
          <p:cNvPr id="3" name="Textfeld 2"/>
          <p:cNvSpPr txBox="1"/>
          <p:nvPr/>
        </p:nvSpPr>
        <p:spPr>
          <a:xfrm>
            <a:off x="541867" y="849872"/>
            <a:ext cx="8465608" cy="5914440"/>
          </a:xfrm>
          <a:prstGeom prst="rect">
            <a:avLst/>
          </a:prstGeom>
          <a:noFill/>
        </p:spPr>
        <p:txBody>
          <a:bodyPr wrap="square" rtlCol="0">
            <a:spAutoFit/>
          </a:bodyPr>
          <a:lstStyle/>
          <a:p>
            <a:pPr marL="285750" indent="-285750">
              <a:buFont typeface="Arial"/>
              <a:buChar char="•"/>
            </a:pPr>
            <a:r>
              <a:rPr lang="de-DE" sz="2000"/>
              <a:t>Secondary crystallisation involves various (possible) factors, including dislodgment of small crystals from the surface of larger ones, contact due to collisions between crystals or crystals and the vessel walls and impeller, and crystal breakage. </a:t>
            </a:r>
            <a:r>
              <a:rPr lang="de-DE" sz="2000" b="1"/>
              <a:t>Contact</a:t>
            </a:r>
            <a:r>
              <a:rPr lang="de-DE" sz="2000"/>
              <a:t> or </a:t>
            </a:r>
            <a:r>
              <a:rPr lang="de-DE" sz="2000" b="1"/>
              <a:t>collision nucleation</a:t>
            </a:r>
            <a:r>
              <a:rPr lang="de-DE" sz="2000"/>
              <a:t> (or </a:t>
            </a:r>
            <a:r>
              <a:rPr lang="de-DE" sz="2000" i="1"/>
              <a:t>collision breeding</a:t>
            </a:r>
            <a:r>
              <a:rPr lang="de-DE" sz="2000"/>
              <a:t>) is thought to be the most relevant mechanism. It is effective when the concentration of the suspended crystals and the agitation rate are both high.</a:t>
            </a:r>
          </a:p>
          <a:p>
            <a:pPr marL="285750" indent="-285750">
              <a:buFont typeface="Arial"/>
              <a:buChar char="•"/>
            </a:pPr>
            <a:r>
              <a:rPr lang="de-DE" sz="2000"/>
              <a:t>Secondary crystallisation occurs at a much lower supersaturation than primary crystallisation. To minimize the range of crystal sizes produced, it is desirable to avoid excessive generation of new crystals. Conditions are therefore usually confined to the metastable region. In other words, secondary nucleation is made to dominate the overall crystallisation process.</a:t>
            </a:r>
          </a:p>
          <a:p>
            <a:pPr marL="285750" indent="-285750">
              <a:buFont typeface="Arial"/>
              <a:buChar char="•"/>
            </a:pPr>
            <a:r>
              <a:rPr lang="de-DE" sz="2000"/>
              <a:t>The </a:t>
            </a:r>
            <a:r>
              <a:rPr lang="de-DE" sz="2000" i="1"/>
              <a:t>birth rate B </a:t>
            </a:r>
            <a:r>
              <a:rPr lang="de-DE" sz="2000"/>
              <a:t>of new crystals can be described:</a:t>
            </a:r>
          </a:p>
          <a:p>
            <a:pPr marL="285750" indent="-285750">
              <a:buFont typeface="Arial"/>
              <a:buChar char="•"/>
            </a:pPr>
            <a:r>
              <a:rPr lang="de-DE" sz="2000" i="1"/>
              <a:t>B</a:t>
            </a:r>
            <a:r>
              <a:rPr lang="de-DE" sz="2000"/>
              <a:t> = </a:t>
            </a:r>
            <a:r>
              <a:rPr lang="de-DE" sz="2000" i="1"/>
              <a:t>K</a:t>
            </a:r>
            <a:r>
              <a:rPr lang="de-DE" sz="2000" baseline="-25000"/>
              <a:t>N</a:t>
            </a:r>
            <a:r>
              <a:rPr lang="de-DE" sz="2000"/>
              <a:t> (</a:t>
            </a:r>
            <a:r>
              <a:rPr lang="de-DE" sz="2000" i="1"/>
              <a:t>C</a:t>
            </a:r>
            <a:r>
              <a:rPr lang="de-DE" sz="2000"/>
              <a:t> – </a:t>
            </a:r>
            <a:r>
              <a:rPr lang="de-DE" sz="2000" i="1"/>
              <a:t>C</a:t>
            </a:r>
            <a:r>
              <a:rPr lang="de-DE" sz="2000"/>
              <a:t>*)</a:t>
            </a:r>
            <a:r>
              <a:rPr lang="de-DE" sz="2000" baseline="30000"/>
              <a:t>b </a:t>
            </a:r>
            <a:r>
              <a:rPr lang="de-DE" sz="2000"/>
              <a:t>      </a:t>
            </a:r>
            <a:r>
              <a:rPr lang="de-DE" sz="1600"/>
              <a:t>where </a:t>
            </a:r>
            <a:r>
              <a:rPr lang="de-DE" sz="1600" i="1"/>
              <a:t>K</a:t>
            </a:r>
            <a:r>
              <a:rPr lang="de-DE" sz="1600" baseline="-25000"/>
              <a:t>N </a:t>
            </a:r>
            <a:r>
              <a:rPr lang="de-DE" sz="1600"/>
              <a:t>is a nucleation rate constant and b is a constant</a:t>
            </a:r>
          </a:p>
          <a:p>
            <a:pPr marL="285750" indent="-285750">
              <a:buFont typeface="Arial"/>
              <a:buChar char="•"/>
            </a:pPr>
            <a:r>
              <a:rPr lang="de-DE" sz="2000"/>
              <a:t>The parameters </a:t>
            </a:r>
            <a:r>
              <a:rPr lang="de-DE" sz="2000" i="1"/>
              <a:t>K</a:t>
            </a:r>
            <a:r>
              <a:rPr lang="de-DE" sz="2000" baseline="-25000"/>
              <a:t>N </a:t>
            </a:r>
            <a:r>
              <a:rPr lang="de-DE" sz="2000"/>
              <a:t>and </a:t>
            </a:r>
            <a:r>
              <a:rPr lang="de-DE" sz="2000" i="1"/>
              <a:t>b</a:t>
            </a:r>
            <a:r>
              <a:rPr lang="de-DE" sz="2000"/>
              <a:t> depend on the system properties (e.g. temperature, agitation rate, impurities, concentration of the crystals under conditions where secondary nucleation dominates).</a:t>
            </a:r>
          </a:p>
          <a:p>
            <a:pPr marL="285750" indent="-285750">
              <a:lnSpc>
                <a:spcPct val="90000"/>
              </a:lnSpc>
              <a:buFont typeface="Arial"/>
              <a:buChar char="•"/>
            </a:pPr>
            <a:endParaRPr lang="de-DE" sz="2000"/>
          </a:p>
        </p:txBody>
      </p:sp>
    </p:spTree>
    <p:extLst>
      <p:ext uri="{BB962C8B-B14F-4D97-AF65-F5344CB8AC3E}">
        <p14:creationId xmlns:p14="http://schemas.microsoft.com/office/powerpoint/2010/main" val="34677005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79392" y="4419604"/>
            <a:ext cx="5031809" cy="369332"/>
          </a:xfrm>
          <a:prstGeom prst="rect">
            <a:avLst/>
          </a:prstGeom>
          <a:noFill/>
        </p:spPr>
        <p:txBody>
          <a:bodyPr wrap="none" rtlCol="0">
            <a:spAutoFit/>
          </a:bodyPr>
          <a:lstStyle/>
          <a:p>
            <a:r>
              <a:rPr lang="de-DE" b="1"/>
              <a:t>Commerically produced </a:t>
            </a:r>
            <a:r>
              <a:rPr lang="de-DE" b="1">
                <a:latin typeface="Symbol" charset="2"/>
                <a:cs typeface="Symbol" charset="2"/>
              </a:rPr>
              <a:t>b</a:t>
            </a:r>
            <a:r>
              <a:rPr lang="de-DE" b="1"/>
              <a:t>-lactam antibiotics</a:t>
            </a:r>
          </a:p>
        </p:txBody>
      </p:sp>
      <p:sp>
        <p:nvSpPr>
          <p:cNvPr id="5" name="Textfeld 4"/>
          <p:cNvSpPr txBox="1"/>
          <p:nvPr/>
        </p:nvSpPr>
        <p:spPr>
          <a:xfrm>
            <a:off x="4568409" y="6434671"/>
            <a:ext cx="4575591" cy="338554"/>
          </a:xfrm>
          <a:prstGeom prst="rect">
            <a:avLst/>
          </a:prstGeom>
          <a:noFill/>
        </p:spPr>
        <p:txBody>
          <a:bodyPr wrap="none" rtlCol="0">
            <a:spAutoFit/>
          </a:bodyPr>
          <a:lstStyle/>
          <a:p>
            <a:r>
              <a:rPr lang="de-DE" sz="1600"/>
              <a:t>From Appl. Microbiol. Biotechnol. (2003) 61, 385 </a:t>
            </a:r>
          </a:p>
        </p:txBody>
      </p:sp>
      <p:pic>
        <p:nvPicPr>
          <p:cNvPr id="2" name="Bild 1"/>
          <p:cNvPicPr>
            <a:picLocks noChangeAspect="1"/>
          </p:cNvPicPr>
          <p:nvPr/>
        </p:nvPicPr>
        <p:blipFill>
          <a:blip r:embed="rId3"/>
          <a:stretch>
            <a:fillRect/>
          </a:stretch>
        </p:blipFill>
        <p:spPr>
          <a:xfrm>
            <a:off x="601124" y="905934"/>
            <a:ext cx="8420559" cy="3203999"/>
          </a:xfrm>
          <a:prstGeom prst="rect">
            <a:avLst/>
          </a:prstGeom>
          <a:ln w="28575" cmpd="sng">
            <a:solidFill>
              <a:srgbClr val="1F497D"/>
            </a:solidFill>
          </a:ln>
        </p:spPr>
      </p:pic>
      <p:sp>
        <p:nvSpPr>
          <p:cNvPr id="6" name="Textfeld 5"/>
          <p:cNvSpPr txBox="1"/>
          <p:nvPr/>
        </p:nvSpPr>
        <p:spPr>
          <a:xfrm>
            <a:off x="160861" y="4910673"/>
            <a:ext cx="5901275" cy="1477328"/>
          </a:xfrm>
          <a:prstGeom prst="rect">
            <a:avLst/>
          </a:prstGeom>
          <a:noFill/>
        </p:spPr>
        <p:txBody>
          <a:bodyPr wrap="square" rtlCol="0">
            <a:spAutoFit/>
          </a:bodyPr>
          <a:lstStyle/>
          <a:p>
            <a:r>
              <a:rPr lang="de-DE"/>
              <a:t>The whole market of </a:t>
            </a:r>
            <a:r>
              <a:rPr lang="de-DE">
                <a:latin typeface="Symbol" charset="2"/>
                <a:cs typeface="Symbol" charset="2"/>
              </a:rPr>
              <a:t>b</a:t>
            </a:r>
            <a:r>
              <a:rPr lang="de-DE"/>
              <a:t>-lactam antibiotics was estimated in 2000 to be worth approximately 15 billion US $. The whole market of anti-infective agents (against bacteria) was estimated in 1996 to reach approximately 23 billion US $. </a:t>
            </a:r>
          </a:p>
        </p:txBody>
      </p:sp>
      <p:pic>
        <p:nvPicPr>
          <p:cNvPr id="3" name="Bild 2"/>
          <p:cNvPicPr>
            <a:picLocks noChangeAspect="1"/>
          </p:cNvPicPr>
          <p:nvPr/>
        </p:nvPicPr>
        <p:blipFill>
          <a:blip r:embed="rId4"/>
          <a:stretch>
            <a:fillRect/>
          </a:stretch>
        </p:blipFill>
        <p:spPr>
          <a:xfrm>
            <a:off x="6506619" y="4233231"/>
            <a:ext cx="2303994" cy="1760250"/>
          </a:xfrm>
          <a:prstGeom prst="rect">
            <a:avLst/>
          </a:prstGeom>
        </p:spPr>
      </p:pic>
      <p:sp>
        <p:nvSpPr>
          <p:cNvPr id="7" name="Textfeld 6"/>
          <p:cNvSpPr txBox="1"/>
          <p:nvPr/>
        </p:nvSpPr>
        <p:spPr>
          <a:xfrm>
            <a:off x="6637869" y="5875873"/>
            <a:ext cx="1252457" cy="369332"/>
          </a:xfrm>
          <a:prstGeom prst="rect">
            <a:avLst/>
          </a:prstGeom>
          <a:noFill/>
        </p:spPr>
        <p:txBody>
          <a:bodyPr wrap="none" rtlCol="0">
            <a:spAutoFit/>
          </a:bodyPr>
          <a:lstStyle/>
          <a:p>
            <a:r>
              <a:rPr lang="de-DE" i="1"/>
              <a:t>Methicillin</a:t>
            </a:r>
          </a:p>
        </p:txBody>
      </p:sp>
    </p:spTree>
    <p:extLst>
      <p:ext uri="{BB962C8B-B14F-4D97-AF65-F5344CB8AC3E}">
        <p14:creationId xmlns:p14="http://schemas.microsoft.com/office/powerpoint/2010/main" val="550718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406407"/>
            <a:ext cx="80930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200" b="1" i="0">
                <a:solidFill>
                  <a:schemeClr val="tx2"/>
                </a:solidFill>
                <a:cs typeface="+mn-cs"/>
              </a:rPr>
              <a:t>Crystal growth (4)</a:t>
            </a:r>
          </a:p>
        </p:txBody>
      </p:sp>
      <p:sp>
        <p:nvSpPr>
          <p:cNvPr id="3" name="Textfeld 2"/>
          <p:cNvSpPr txBox="1"/>
          <p:nvPr/>
        </p:nvSpPr>
        <p:spPr>
          <a:xfrm>
            <a:off x="541867" y="832939"/>
            <a:ext cx="8465608" cy="6001644"/>
          </a:xfrm>
          <a:prstGeom prst="rect">
            <a:avLst/>
          </a:prstGeom>
          <a:noFill/>
        </p:spPr>
        <p:txBody>
          <a:bodyPr wrap="square" rtlCol="0">
            <a:spAutoFit/>
          </a:bodyPr>
          <a:lstStyle/>
          <a:p>
            <a:pPr marL="285750" indent="-285750">
              <a:lnSpc>
                <a:spcPct val="90000"/>
              </a:lnSpc>
              <a:buFont typeface="Arial"/>
              <a:buChar char="•"/>
            </a:pPr>
            <a:r>
              <a:rPr lang="de-DE" sz="2000"/>
              <a:t>This refers to the increase in crystal size due to deposition of solute molecules in layers on the crystal surface (see the Figure </a:t>
            </a:r>
            <a:r>
              <a:rPr lang="de-DE" sz="2000" i="1"/>
              <a:t>CG</a:t>
            </a:r>
            <a:r>
              <a:rPr lang="de-DE" sz="2000"/>
              <a:t> before).</a:t>
            </a:r>
          </a:p>
          <a:p>
            <a:pPr marL="285750" indent="-285750">
              <a:lnSpc>
                <a:spcPct val="90000"/>
              </a:lnSpc>
              <a:buFont typeface="Arial"/>
              <a:buChar char="•"/>
            </a:pPr>
            <a:r>
              <a:rPr lang="de-DE" sz="2000"/>
              <a:t>Mathematically, the linear growth rate </a:t>
            </a:r>
            <a:r>
              <a:rPr lang="de-DE" sz="2000" i="1"/>
              <a:t>G</a:t>
            </a:r>
            <a:r>
              <a:rPr lang="de-DE" sz="2000"/>
              <a:t> (LT</a:t>
            </a:r>
            <a:r>
              <a:rPr lang="de-DE" sz="2000" baseline="30000"/>
              <a:t>-1</a:t>
            </a:r>
            <a:r>
              <a:rPr lang="de-DE" sz="2000"/>
              <a:t>; µm h</a:t>
            </a:r>
            <a:r>
              <a:rPr lang="de-DE" sz="2000" baseline="30000"/>
              <a:t>-1</a:t>
            </a:r>
            <a:r>
              <a:rPr lang="de-DE" sz="2000"/>
              <a:t>) becomes:</a:t>
            </a:r>
          </a:p>
          <a:p>
            <a:pPr marL="285750" indent="-285750">
              <a:lnSpc>
                <a:spcPct val="90000"/>
              </a:lnSpc>
              <a:buFont typeface="Arial"/>
              <a:buChar char="•"/>
            </a:pPr>
            <a:r>
              <a:rPr lang="de-DE" sz="2000" i="1"/>
              <a:t>G</a:t>
            </a:r>
            <a:r>
              <a:rPr lang="de-DE" sz="2000"/>
              <a:t> = d</a:t>
            </a:r>
            <a:r>
              <a:rPr lang="de-DE" sz="2000" i="1"/>
              <a:t>L</a:t>
            </a:r>
            <a:r>
              <a:rPr lang="de-DE" sz="2000"/>
              <a:t>/d</a:t>
            </a:r>
            <a:r>
              <a:rPr lang="de-DE" sz="2000" i="1"/>
              <a:t>t</a:t>
            </a:r>
            <a:r>
              <a:rPr lang="de-DE" sz="2000"/>
              <a:t> </a:t>
            </a:r>
          </a:p>
          <a:p>
            <a:pPr marL="285750" indent="-285750">
              <a:lnSpc>
                <a:spcPct val="90000"/>
              </a:lnSpc>
              <a:buFont typeface="Arial"/>
              <a:buChar char="•"/>
            </a:pPr>
            <a:r>
              <a:rPr lang="de-DE" sz="2000"/>
              <a:t>Alternatively, crystal growth can be expressed in terms of the </a:t>
            </a:r>
            <a:r>
              <a:rPr lang="de-DE" sz="2000" i="1"/>
              <a:t>mass deposition rate</a:t>
            </a:r>
            <a:r>
              <a:rPr lang="de-DE" sz="2000"/>
              <a:t> or </a:t>
            </a:r>
            <a:r>
              <a:rPr lang="de-DE" sz="2000" i="1"/>
              <a:t>mass growth rate</a:t>
            </a:r>
            <a:r>
              <a:rPr lang="de-DE" sz="2000"/>
              <a:t>, </a:t>
            </a:r>
            <a:r>
              <a:rPr lang="de-DE" sz="2000" i="1"/>
              <a:t>R</a:t>
            </a:r>
            <a:r>
              <a:rPr lang="de-DE" sz="2000" baseline="-25000"/>
              <a:t>G</a:t>
            </a:r>
            <a:r>
              <a:rPr lang="de-DE" sz="2000"/>
              <a:t> (MT</a:t>
            </a:r>
            <a:r>
              <a:rPr lang="de-DE" sz="2000" baseline="30000"/>
              <a:t>-1</a:t>
            </a:r>
            <a:r>
              <a:rPr lang="de-DE" sz="2000"/>
              <a:t>; kg s</a:t>
            </a:r>
            <a:r>
              <a:rPr lang="de-DE" sz="2000" baseline="30000"/>
              <a:t>-1</a:t>
            </a:r>
            <a:r>
              <a:rPr lang="de-DE" sz="2000"/>
              <a:t>)</a:t>
            </a:r>
          </a:p>
          <a:p>
            <a:pPr marL="285750" indent="-285750">
              <a:lnSpc>
                <a:spcPct val="90000"/>
              </a:lnSpc>
              <a:buFont typeface="Arial"/>
              <a:buChar char="•"/>
            </a:pPr>
            <a:r>
              <a:rPr lang="de-DE" sz="2000" i="1"/>
              <a:t>R</a:t>
            </a:r>
            <a:r>
              <a:rPr lang="de-DE" sz="2000" baseline="-25000"/>
              <a:t>G </a:t>
            </a:r>
            <a:r>
              <a:rPr lang="de-DE" sz="2000"/>
              <a:t>= d</a:t>
            </a:r>
            <a:r>
              <a:rPr lang="de-DE" sz="2000" i="1"/>
              <a:t>M</a:t>
            </a:r>
            <a:r>
              <a:rPr lang="de-DE" sz="2000" baseline="-25000"/>
              <a:t>C</a:t>
            </a:r>
            <a:r>
              <a:rPr lang="de-DE" sz="2000"/>
              <a:t>/d</a:t>
            </a:r>
            <a:r>
              <a:rPr lang="de-DE" sz="2000" i="1"/>
              <a:t>t</a:t>
            </a:r>
            <a:r>
              <a:rPr lang="de-DE" sz="2000"/>
              <a:t> = 3</a:t>
            </a:r>
            <a:r>
              <a:rPr lang="de-DE" sz="2000">
                <a:latin typeface="Symbol" charset="2"/>
                <a:cs typeface="Symbol" charset="2"/>
              </a:rPr>
              <a:t>r</a:t>
            </a:r>
            <a:r>
              <a:rPr lang="de-DE" sz="2000" i="1"/>
              <a:t>k</a:t>
            </a:r>
            <a:r>
              <a:rPr lang="de-DE" sz="2000" baseline="-25000"/>
              <a:t>v</a:t>
            </a:r>
            <a:r>
              <a:rPr lang="de-DE" sz="2000" i="1"/>
              <a:t>L</a:t>
            </a:r>
            <a:r>
              <a:rPr lang="de-DE" sz="2000" baseline="30000"/>
              <a:t>2</a:t>
            </a:r>
            <a:r>
              <a:rPr lang="de-DE" sz="2000"/>
              <a:t>d</a:t>
            </a:r>
            <a:r>
              <a:rPr lang="de-DE" sz="2000" i="1"/>
              <a:t>L</a:t>
            </a:r>
            <a:r>
              <a:rPr lang="de-DE" sz="2000"/>
              <a:t>/d</a:t>
            </a:r>
            <a:r>
              <a:rPr lang="de-DE" sz="2000" i="1"/>
              <a:t>t</a:t>
            </a:r>
            <a:r>
              <a:rPr lang="de-DE" sz="2000"/>
              <a:t> = 3</a:t>
            </a:r>
            <a:r>
              <a:rPr lang="de-DE" sz="2000">
                <a:latin typeface="Symbol" charset="2"/>
                <a:cs typeface="Symbol" charset="2"/>
              </a:rPr>
              <a:t>r</a:t>
            </a:r>
            <a:r>
              <a:rPr lang="de-DE" sz="2000" i="1"/>
              <a:t>k</a:t>
            </a:r>
            <a:r>
              <a:rPr lang="de-DE" sz="2000" baseline="-25000"/>
              <a:t>v</a:t>
            </a:r>
            <a:r>
              <a:rPr lang="de-DE" sz="2000" i="1"/>
              <a:t>L</a:t>
            </a:r>
            <a:r>
              <a:rPr lang="de-DE" sz="2000" baseline="30000"/>
              <a:t>2</a:t>
            </a:r>
            <a:r>
              <a:rPr lang="de-DE" sz="2000" i="1"/>
              <a:t>G</a:t>
            </a:r>
            <a:endParaRPr lang="de-DE" sz="2000"/>
          </a:p>
          <a:p>
            <a:pPr marL="285750" indent="-285750">
              <a:lnSpc>
                <a:spcPct val="90000"/>
              </a:lnSpc>
              <a:buFont typeface="Arial"/>
              <a:buChar char="•"/>
            </a:pPr>
            <a:r>
              <a:rPr lang="de-DE" sz="2000"/>
              <a:t>Also, because </a:t>
            </a:r>
            <a:r>
              <a:rPr lang="de-DE" sz="2000" i="1"/>
              <a:t>L</a:t>
            </a:r>
            <a:r>
              <a:rPr lang="de-DE" sz="2000" baseline="30000"/>
              <a:t>2</a:t>
            </a:r>
            <a:r>
              <a:rPr lang="de-DE" sz="2000"/>
              <a:t> = </a:t>
            </a:r>
            <a:r>
              <a:rPr lang="de-DE" sz="2000" i="1"/>
              <a:t>A</a:t>
            </a:r>
            <a:r>
              <a:rPr lang="de-DE" sz="2000" baseline="-25000"/>
              <a:t>C</a:t>
            </a:r>
            <a:r>
              <a:rPr lang="de-DE" sz="2000"/>
              <a:t>/</a:t>
            </a:r>
            <a:r>
              <a:rPr lang="de-DE" sz="2000" i="1"/>
              <a:t>k</a:t>
            </a:r>
            <a:r>
              <a:rPr lang="de-DE" sz="2000" baseline="-25000"/>
              <a:t>a</a:t>
            </a:r>
            <a:r>
              <a:rPr lang="de-DE" sz="2000"/>
              <a:t> we have:</a:t>
            </a:r>
          </a:p>
          <a:p>
            <a:pPr marL="285750" indent="-285750">
              <a:lnSpc>
                <a:spcPct val="90000"/>
              </a:lnSpc>
              <a:buFont typeface="Arial"/>
              <a:buChar char="•"/>
            </a:pPr>
            <a:r>
              <a:rPr lang="de-DE" sz="2000" i="1"/>
              <a:t>R</a:t>
            </a:r>
            <a:r>
              <a:rPr lang="de-DE" sz="2000" baseline="-25000"/>
              <a:t>G </a:t>
            </a:r>
            <a:r>
              <a:rPr lang="de-DE" sz="2000"/>
              <a:t>= 3</a:t>
            </a:r>
            <a:r>
              <a:rPr lang="de-DE" sz="2000">
                <a:latin typeface="Symbol" charset="2"/>
                <a:cs typeface="Symbol" charset="2"/>
              </a:rPr>
              <a:t>r</a:t>
            </a:r>
            <a:r>
              <a:rPr lang="de-DE" sz="2000" i="1"/>
              <a:t>k</a:t>
            </a:r>
            <a:r>
              <a:rPr lang="de-DE" sz="2000" baseline="-25000"/>
              <a:t>v</a:t>
            </a:r>
            <a:r>
              <a:rPr lang="de-DE" sz="2000" i="1"/>
              <a:t>A</a:t>
            </a:r>
            <a:r>
              <a:rPr lang="de-DE" sz="2000" baseline="-25000"/>
              <a:t>C</a:t>
            </a:r>
            <a:r>
              <a:rPr lang="de-DE" sz="2000" i="1"/>
              <a:t>G</a:t>
            </a:r>
          </a:p>
          <a:p>
            <a:pPr marL="285750" indent="-285750">
              <a:lnSpc>
                <a:spcPct val="90000"/>
              </a:lnSpc>
              <a:buFont typeface="Arial"/>
              <a:buChar char="•"/>
            </a:pPr>
            <a:r>
              <a:rPr lang="de-DE" sz="2000"/>
              <a:t>For geometrically similar crystals of the same material grown from birth in the same solution, the rate of growth of all crystals is the same irrespective of their size. This is known as the </a:t>
            </a:r>
            <a:r>
              <a:rPr lang="de-DE" sz="2000" b="1">
                <a:latin typeface="Symbol" charset="2"/>
                <a:cs typeface="Symbol" charset="2"/>
              </a:rPr>
              <a:t>D</a:t>
            </a:r>
            <a:r>
              <a:rPr lang="de-DE" sz="2000" b="1" i="1"/>
              <a:t>L</a:t>
            </a:r>
            <a:r>
              <a:rPr lang="de-DE" sz="2000" b="1"/>
              <a:t> law </a:t>
            </a:r>
            <a:r>
              <a:rPr lang="de-DE" sz="2000"/>
              <a:t>which was shown to hold for many industrial crystallisations.</a:t>
            </a:r>
          </a:p>
          <a:p>
            <a:pPr marL="285750" indent="-285750">
              <a:lnSpc>
                <a:spcPct val="90000"/>
              </a:lnSpc>
              <a:buFont typeface="Arial"/>
              <a:buChar char="•"/>
            </a:pPr>
            <a:r>
              <a:rPr lang="de-DE" sz="2000"/>
              <a:t>However, there is also deviation from </a:t>
            </a:r>
            <a:r>
              <a:rPr lang="de-DE" sz="2000">
                <a:latin typeface="Symbol" charset="2"/>
                <a:cs typeface="Symbol" charset="2"/>
              </a:rPr>
              <a:t>D</a:t>
            </a:r>
            <a:r>
              <a:rPr lang="de-DE" sz="2000" i="1"/>
              <a:t>L</a:t>
            </a:r>
            <a:r>
              <a:rPr lang="de-DE" sz="2000"/>
              <a:t> law which results in a size-dependent crystal growth. </a:t>
            </a:r>
          </a:p>
          <a:p>
            <a:pPr marL="285750" indent="-285750">
              <a:lnSpc>
                <a:spcPct val="90000"/>
              </a:lnSpc>
              <a:buFont typeface="Arial"/>
              <a:buChar char="•"/>
            </a:pPr>
            <a:r>
              <a:rPr lang="de-DE" sz="2000"/>
              <a:t>The </a:t>
            </a:r>
            <a:r>
              <a:rPr lang="de-DE" sz="2000" i="1"/>
              <a:t>diffusion-integration model </a:t>
            </a:r>
            <a:r>
              <a:rPr lang="de-DE" sz="2000"/>
              <a:t>considers crystallisation as a two-step process where mass transfer of solute to the crystal surface is followed by surface reaction to integrate the from solution. Thus,</a:t>
            </a:r>
          </a:p>
          <a:p>
            <a:pPr marL="285750" indent="-285750">
              <a:buFont typeface="Arial"/>
              <a:buChar char="•"/>
            </a:pPr>
            <a:r>
              <a:rPr lang="de-DE" sz="2000" i="1"/>
              <a:t>R</a:t>
            </a:r>
            <a:r>
              <a:rPr lang="de-DE" sz="2000" baseline="-25000"/>
              <a:t>G </a:t>
            </a:r>
            <a:r>
              <a:rPr lang="de-DE" sz="2000"/>
              <a:t>= </a:t>
            </a:r>
            <a:r>
              <a:rPr lang="de-DE" sz="2000" i="1"/>
              <a:t>K</a:t>
            </a:r>
            <a:r>
              <a:rPr lang="de-DE" sz="2000" baseline="-25000"/>
              <a:t>GM</a:t>
            </a:r>
            <a:r>
              <a:rPr lang="de-DE" sz="2000" i="1"/>
              <a:t>A</a:t>
            </a:r>
            <a:r>
              <a:rPr lang="de-DE" sz="2000" baseline="-25000"/>
              <a:t>C</a:t>
            </a:r>
            <a:r>
              <a:rPr lang="de-DE" sz="2000"/>
              <a:t>(</a:t>
            </a:r>
            <a:r>
              <a:rPr lang="de-DE" sz="2000" i="1"/>
              <a:t>C</a:t>
            </a:r>
            <a:r>
              <a:rPr lang="de-DE" sz="2000"/>
              <a:t> – </a:t>
            </a:r>
            <a:r>
              <a:rPr lang="de-DE" sz="2000" i="1"/>
              <a:t>C</a:t>
            </a:r>
            <a:r>
              <a:rPr lang="de-DE" sz="2000"/>
              <a:t>*)</a:t>
            </a:r>
            <a:r>
              <a:rPr lang="de-DE" sz="2000" baseline="30000"/>
              <a:t>g</a:t>
            </a:r>
            <a:r>
              <a:rPr lang="de-DE" sz="2000"/>
              <a:t> </a:t>
            </a:r>
            <a:r>
              <a:rPr lang="de-DE" sz="1600" baseline="30000"/>
              <a:t> </a:t>
            </a:r>
            <a:r>
              <a:rPr lang="de-DE" sz="1600"/>
              <a:t> where </a:t>
            </a:r>
            <a:r>
              <a:rPr lang="de-DE" sz="1600" i="1"/>
              <a:t>K</a:t>
            </a:r>
            <a:r>
              <a:rPr lang="de-DE" sz="1600" baseline="-25000"/>
              <a:t>GM</a:t>
            </a:r>
            <a:r>
              <a:rPr lang="de-DE" sz="1600"/>
              <a:t> is an overall growth coefficient and </a:t>
            </a:r>
            <a:r>
              <a:rPr lang="de-DE" sz="1600" i="1"/>
              <a:t>g</a:t>
            </a:r>
            <a:r>
              <a:rPr lang="de-DE" sz="1600"/>
              <a:t> is the growth order. </a:t>
            </a:r>
            <a:r>
              <a:rPr lang="de-DE" sz="1600" i="1"/>
              <a:t>K</a:t>
            </a:r>
            <a:r>
              <a:rPr lang="de-DE" sz="1600" baseline="-25000"/>
              <a:t>GM </a:t>
            </a:r>
            <a:r>
              <a:rPr lang="de-DE" sz="1600"/>
              <a:t>depends on system properties (temperature, agitation, ...). </a:t>
            </a:r>
            <a:endParaRPr lang="de-DE" sz="2000" i="1"/>
          </a:p>
          <a:p>
            <a:pPr marL="285750" indent="-285750">
              <a:buFont typeface="Arial"/>
              <a:buChar char="•"/>
            </a:pPr>
            <a:endParaRPr lang="de-DE" sz="2000"/>
          </a:p>
        </p:txBody>
      </p:sp>
    </p:spTree>
    <p:extLst>
      <p:ext uri="{BB962C8B-B14F-4D97-AF65-F5344CB8AC3E}">
        <p14:creationId xmlns:p14="http://schemas.microsoft.com/office/powerpoint/2010/main" val="36251688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440273"/>
            <a:ext cx="80930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200" b="1" i="0">
                <a:solidFill>
                  <a:schemeClr val="tx2"/>
                </a:solidFill>
                <a:cs typeface="+mn-cs"/>
              </a:rPr>
              <a:t>Practical crystallisation</a:t>
            </a:r>
          </a:p>
        </p:txBody>
      </p:sp>
      <p:sp>
        <p:nvSpPr>
          <p:cNvPr id="3" name="Textfeld 2"/>
          <p:cNvSpPr txBox="1"/>
          <p:nvPr/>
        </p:nvSpPr>
        <p:spPr>
          <a:xfrm>
            <a:off x="541867" y="816006"/>
            <a:ext cx="8465608" cy="3144451"/>
          </a:xfrm>
          <a:prstGeom prst="rect">
            <a:avLst/>
          </a:prstGeom>
          <a:noFill/>
        </p:spPr>
        <p:txBody>
          <a:bodyPr wrap="square" rtlCol="0">
            <a:spAutoFit/>
          </a:bodyPr>
          <a:lstStyle/>
          <a:p>
            <a:pPr marL="285750" indent="-285750">
              <a:lnSpc>
                <a:spcPct val="90000"/>
              </a:lnSpc>
              <a:buFont typeface="Arial"/>
              <a:buChar char="•"/>
            </a:pPr>
            <a:r>
              <a:rPr lang="de-DE" sz="2000"/>
              <a:t>For crystallisation in practice it is important to control the relative rates of nucleation and crystal growth. Seed crystals are often used to initiate the crystallisation operated in the metastable region.</a:t>
            </a:r>
          </a:p>
          <a:p>
            <a:pPr marL="285750" indent="-285750">
              <a:lnSpc>
                <a:spcPct val="90000"/>
              </a:lnSpc>
              <a:buFont typeface="Arial"/>
              <a:buChar char="•"/>
            </a:pPr>
            <a:r>
              <a:rPr lang="de-DE" sz="2000"/>
              <a:t>Crystallisation apparatus involves the </a:t>
            </a:r>
            <a:r>
              <a:rPr lang="de-DE" sz="2000" i="1"/>
              <a:t>cooling crystallizer, </a:t>
            </a:r>
            <a:r>
              <a:rPr lang="de-DE" sz="2000"/>
              <a:t>the</a:t>
            </a:r>
            <a:r>
              <a:rPr lang="de-DE" sz="2000" i="1"/>
              <a:t> evaporative crystallizer </a:t>
            </a:r>
            <a:r>
              <a:rPr lang="de-DE" sz="2000"/>
              <a:t>and the </a:t>
            </a:r>
            <a:r>
              <a:rPr lang="de-DE" sz="2000" i="1"/>
              <a:t>vacuum crystallizer.</a:t>
            </a:r>
            <a:r>
              <a:rPr lang="de-DE" sz="2000"/>
              <a:t> Note that encrustation can be a problem in particular with cooling crystallisation.</a:t>
            </a:r>
          </a:p>
          <a:p>
            <a:pPr marL="285750" indent="-285750">
              <a:lnSpc>
                <a:spcPct val="90000"/>
              </a:lnSpc>
              <a:buFont typeface="Arial"/>
              <a:buChar char="•"/>
            </a:pPr>
            <a:r>
              <a:rPr lang="de-DE" sz="2000"/>
              <a:t>Continuous crystallisation operations include the mixed suspension – mixed product removal (MSMPR; a), MSMPR with liquid overflow (b), mixed suspension with liquor recycle and classified product removal (c), and mixed suspension with liquor overflow, partial liquor recycle and classified product removal. </a:t>
            </a:r>
          </a:p>
        </p:txBody>
      </p:sp>
      <p:pic>
        <p:nvPicPr>
          <p:cNvPr id="2" name="Bild 1"/>
          <p:cNvPicPr>
            <a:picLocks noChangeAspect="1"/>
          </p:cNvPicPr>
          <p:nvPr/>
        </p:nvPicPr>
        <p:blipFill>
          <a:blip r:embed="rId3"/>
          <a:stretch>
            <a:fillRect/>
          </a:stretch>
        </p:blipFill>
        <p:spPr>
          <a:xfrm>
            <a:off x="169330" y="3985680"/>
            <a:ext cx="5207000" cy="2362200"/>
          </a:xfrm>
          <a:prstGeom prst="rect">
            <a:avLst/>
          </a:prstGeom>
          <a:ln w="28575" cmpd="sng">
            <a:solidFill>
              <a:srgbClr val="4F81BD"/>
            </a:solidFill>
          </a:ln>
        </p:spPr>
      </p:pic>
      <p:pic>
        <p:nvPicPr>
          <p:cNvPr id="4" name="Bild 3"/>
          <p:cNvPicPr>
            <a:picLocks noChangeAspect="1"/>
          </p:cNvPicPr>
          <p:nvPr/>
        </p:nvPicPr>
        <p:blipFill>
          <a:blip r:embed="rId4"/>
          <a:stretch>
            <a:fillRect/>
          </a:stretch>
        </p:blipFill>
        <p:spPr>
          <a:xfrm>
            <a:off x="5643034" y="4015305"/>
            <a:ext cx="3060700" cy="2755900"/>
          </a:xfrm>
          <a:prstGeom prst="rect">
            <a:avLst/>
          </a:prstGeom>
          <a:ln w="28575" cmpd="sng">
            <a:solidFill>
              <a:srgbClr val="4F81BD"/>
            </a:solidFill>
          </a:ln>
        </p:spPr>
      </p:pic>
    </p:spTree>
    <p:extLst>
      <p:ext uri="{BB962C8B-B14F-4D97-AF65-F5344CB8AC3E}">
        <p14:creationId xmlns:p14="http://schemas.microsoft.com/office/powerpoint/2010/main" val="417527563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508005"/>
            <a:ext cx="80930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800" b="1">
                <a:solidFill>
                  <a:schemeClr val="tx2"/>
                </a:solidFill>
              </a:rPr>
              <a:t>Concentrating solutions</a:t>
            </a:r>
          </a:p>
          <a:p>
            <a:pPr>
              <a:defRPr/>
            </a:pPr>
            <a:endParaRPr lang="de-DE" sz="2800" b="1" i="0">
              <a:solidFill>
                <a:schemeClr val="tx2"/>
              </a:solidFill>
              <a:cs typeface="+mn-cs"/>
            </a:endParaRPr>
          </a:p>
        </p:txBody>
      </p:sp>
      <p:sp>
        <p:nvSpPr>
          <p:cNvPr id="3" name="Textfeld 2"/>
          <p:cNvSpPr txBox="1"/>
          <p:nvPr/>
        </p:nvSpPr>
        <p:spPr>
          <a:xfrm>
            <a:off x="3945467" y="1005472"/>
            <a:ext cx="5215466" cy="1759456"/>
          </a:xfrm>
          <a:prstGeom prst="rect">
            <a:avLst/>
          </a:prstGeom>
          <a:noFill/>
        </p:spPr>
        <p:txBody>
          <a:bodyPr wrap="square" rtlCol="0">
            <a:spAutoFit/>
          </a:bodyPr>
          <a:lstStyle/>
          <a:p>
            <a:pPr marL="285750" indent="-285750">
              <a:lnSpc>
                <a:spcPct val="90000"/>
              </a:lnSpc>
              <a:buFont typeface="Arial"/>
              <a:buChar char="•"/>
            </a:pPr>
            <a:r>
              <a:rPr lang="de-DE" sz="2000"/>
              <a:t>Besides membrane filtration (see the </a:t>
            </a:r>
            <a:r>
              <a:rPr lang="de-DE" sz="2000" i="1"/>
              <a:t>Ethano</a:t>
            </a:r>
            <a:r>
              <a:rPr lang="de-DE" sz="2000"/>
              <a:t>l part of the lecture), evaporative concentration is useful.</a:t>
            </a:r>
          </a:p>
          <a:p>
            <a:pPr marL="285750" indent="-285750">
              <a:lnSpc>
                <a:spcPct val="90000"/>
              </a:lnSpc>
              <a:buFont typeface="Arial"/>
              <a:buChar char="•"/>
            </a:pPr>
            <a:r>
              <a:rPr lang="de-DE" sz="2000"/>
              <a:t>Widely used apparatus include: the flash vaporizer; different types of evaporator (e.g. short-tube or film evaporator)</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3" y="1127858"/>
            <a:ext cx="3923993" cy="1637070"/>
          </a:xfrm>
          <a:prstGeom prst="rect">
            <a:avLst/>
          </a:prstGeom>
          <a:noFill/>
          <a:ln w="28575" cmpd="sng">
            <a:solidFill>
              <a:srgbClr val="4F81BD"/>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990" y="2906771"/>
            <a:ext cx="4486482" cy="3417064"/>
          </a:xfrm>
          <a:prstGeom prst="rect">
            <a:avLst/>
          </a:prstGeom>
          <a:noFill/>
          <a:ln w="38100">
            <a:solidFill>
              <a:srgbClr val="4F81BD"/>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10" y="2923698"/>
            <a:ext cx="3959987" cy="3381928"/>
          </a:xfrm>
          <a:prstGeom prst="rect">
            <a:avLst/>
          </a:prstGeom>
          <a:noFill/>
          <a:ln w="38100">
            <a:solidFill>
              <a:srgbClr val="4F81B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15707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40329" y="411324"/>
            <a:ext cx="48418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de-DE" sz="2800" b="1" i="0">
                <a:solidFill>
                  <a:schemeClr val="tx2"/>
                </a:solidFill>
                <a:cs typeface="+mn-cs"/>
              </a:rPr>
              <a:t>Drying</a:t>
            </a:r>
          </a:p>
        </p:txBody>
      </p:sp>
      <p:sp>
        <p:nvSpPr>
          <p:cNvPr id="3" name="Textfeld 2"/>
          <p:cNvSpPr txBox="1"/>
          <p:nvPr/>
        </p:nvSpPr>
        <p:spPr>
          <a:xfrm>
            <a:off x="541867" y="866805"/>
            <a:ext cx="8465608" cy="2867452"/>
          </a:xfrm>
          <a:prstGeom prst="rect">
            <a:avLst/>
          </a:prstGeom>
          <a:noFill/>
        </p:spPr>
        <p:txBody>
          <a:bodyPr wrap="square" rtlCol="0">
            <a:spAutoFit/>
          </a:bodyPr>
          <a:lstStyle/>
          <a:p>
            <a:pPr marL="285750" indent="-285750">
              <a:lnSpc>
                <a:spcPct val="90000"/>
              </a:lnSpc>
              <a:buFont typeface="Arial"/>
              <a:buChar char="•"/>
            </a:pPr>
            <a:r>
              <a:rPr lang="de-DE" sz="2000"/>
              <a:t>It is often the last step in the DSP for recovery of solid products. The aim is to remove relatively small amounts of of residual water or solvent from materials. It may be necessary to minimize degradation.</a:t>
            </a:r>
          </a:p>
          <a:p>
            <a:pPr marL="285750" indent="-285750">
              <a:lnSpc>
                <a:spcPct val="90000"/>
              </a:lnSpc>
              <a:buFont typeface="Arial"/>
              <a:buChar char="•"/>
            </a:pPr>
            <a:r>
              <a:rPr lang="de-DE" sz="2000"/>
              <a:t>Drying is usually achieved by vaporizing the solvent (e.g. liquid water or ice) and removing the vapor. </a:t>
            </a:r>
          </a:p>
          <a:p>
            <a:pPr marL="285750" indent="-285750">
              <a:lnSpc>
                <a:spcPct val="90000"/>
              </a:lnSpc>
              <a:buFont typeface="Arial"/>
              <a:buChar char="•"/>
            </a:pPr>
            <a:r>
              <a:rPr lang="de-DE" sz="2000"/>
              <a:t>The equilibrium moisture content of a solid as a function of the air relative humidity (</a:t>
            </a:r>
            <a:r>
              <a:rPr lang="de-DE" sz="2000" i="1"/>
              <a:t>P</a:t>
            </a:r>
            <a:r>
              <a:rPr lang="de-DE" sz="2000" baseline="-25000"/>
              <a:t>w</a:t>
            </a:r>
            <a:r>
              <a:rPr lang="de-DE" sz="2000"/>
              <a:t>/</a:t>
            </a:r>
            <a:r>
              <a:rPr lang="de-DE" sz="2000" i="1"/>
              <a:t>P</a:t>
            </a:r>
            <a:r>
              <a:rPr lang="de-DE" sz="2000" baseline="-25000"/>
              <a:t>wS</a:t>
            </a:r>
            <a:r>
              <a:rPr lang="de-DE" sz="2000"/>
              <a:t> </a:t>
            </a:r>
            <a:r>
              <a:rPr lang="de-DE" sz="2000">
                <a:sym typeface="Symbol"/>
              </a:rPr>
              <a:t></a:t>
            </a:r>
            <a:r>
              <a:rPr lang="de-AT" sz="2000">
                <a:effectLst/>
              </a:rPr>
              <a:t> </a:t>
            </a:r>
            <a:r>
              <a:rPr lang="de-DE" sz="2000"/>
              <a:t>100%) is called the </a:t>
            </a:r>
            <a:r>
              <a:rPr lang="de-DE" sz="2000" i="1"/>
              <a:t>equilibrium water sorption isotherm</a:t>
            </a:r>
            <a:r>
              <a:rPr lang="de-DE" sz="2000"/>
              <a:t>. </a:t>
            </a:r>
            <a:r>
              <a:rPr lang="de-DE" sz="2000" i="1"/>
              <a:t>P</a:t>
            </a:r>
            <a:r>
              <a:rPr lang="de-DE" sz="2000" baseline="-25000"/>
              <a:t>w </a:t>
            </a:r>
            <a:r>
              <a:rPr lang="de-DE" sz="2000"/>
              <a:t>is the water vapour pressure in air and </a:t>
            </a:r>
            <a:r>
              <a:rPr lang="de-DE" sz="2000" i="1"/>
              <a:t>P</a:t>
            </a:r>
            <a:r>
              <a:rPr lang="de-DE" sz="2000" baseline="-25000"/>
              <a:t>wS</a:t>
            </a:r>
            <a:r>
              <a:rPr lang="de-DE" sz="2000"/>
              <a:t> is the saturation vapour pressure of pure water.</a:t>
            </a:r>
          </a:p>
          <a:p>
            <a:pPr marL="285750" indent="-285750">
              <a:lnSpc>
                <a:spcPct val="90000"/>
              </a:lnSpc>
              <a:buFont typeface="Arial"/>
              <a:buChar char="•"/>
            </a:pPr>
            <a:endParaRPr lang="de-DE" sz="2000"/>
          </a:p>
        </p:txBody>
      </p:sp>
      <p:pic>
        <p:nvPicPr>
          <p:cNvPr id="2" name="Bild 1"/>
          <p:cNvPicPr>
            <a:picLocks noChangeAspect="1"/>
          </p:cNvPicPr>
          <p:nvPr/>
        </p:nvPicPr>
        <p:blipFill>
          <a:blip r:embed="rId3"/>
          <a:stretch>
            <a:fillRect/>
          </a:stretch>
        </p:blipFill>
        <p:spPr>
          <a:xfrm>
            <a:off x="283104" y="4207929"/>
            <a:ext cx="2819400" cy="2222500"/>
          </a:xfrm>
          <a:prstGeom prst="rect">
            <a:avLst/>
          </a:prstGeom>
        </p:spPr>
      </p:pic>
      <p:pic>
        <p:nvPicPr>
          <p:cNvPr id="4" name="Bild 3"/>
          <p:cNvPicPr>
            <a:picLocks noChangeAspect="1"/>
          </p:cNvPicPr>
          <p:nvPr/>
        </p:nvPicPr>
        <p:blipFill>
          <a:blip r:embed="rId4"/>
          <a:stretch>
            <a:fillRect/>
          </a:stretch>
        </p:blipFill>
        <p:spPr>
          <a:xfrm>
            <a:off x="3102504" y="4190996"/>
            <a:ext cx="2679700" cy="2298700"/>
          </a:xfrm>
          <a:prstGeom prst="rect">
            <a:avLst/>
          </a:prstGeom>
        </p:spPr>
      </p:pic>
      <p:pic>
        <p:nvPicPr>
          <p:cNvPr id="5" name="Bild 4"/>
          <p:cNvPicPr>
            <a:picLocks noChangeAspect="1"/>
          </p:cNvPicPr>
          <p:nvPr/>
        </p:nvPicPr>
        <p:blipFill>
          <a:blip r:embed="rId5"/>
          <a:stretch>
            <a:fillRect/>
          </a:stretch>
        </p:blipFill>
        <p:spPr>
          <a:xfrm>
            <a:off x="5833003" y="4241795"/>
            <a:ext cx="3467100" cy="2463800"/>
          </a:xfrm>
          <a:prstGeom prst="rect">
            <a:avLst/>
          </a:prstGeom>
        </p:spPr>
      </p:pic>
      <p:sp>
        <p:nvSpPr>
          <p:cNvPr id="6" name="Textfeld 5"/>
          <p:cNvSpPr txBox="1"/>
          <p:nvPr/>
        </p:nvSpPr>
        <p:spPr>
          <a:xfrm>
            <a:off x="855664" y="3454418"/>
            <a:ext cx="2210882" cy="1015663"/>
          </a:xfrm>
          <a:prstGeom prst="rect">
            <a:avLst/>
          </a:prstGeom>
          <a:noFill/>
        </p:spPr>
        <p:txBody>
          <a:bodyPr wrap="none" rtlCol="0">
            <a:spAutoFit/>
          </a:bodyPr>
          <a:lstStyle/>
          <a:p>
            <a:r>
              <a:rPr lang="de-DE" sz="1200" i="1"/>
              <a:t>S. cerevisiae </a:t>
            </a:r>
            <a:r>
              <a:rPr lang="de-DE" sz="1200"/>
              <a:t>(full circles)</a:t>
            </a:r>
          </a:p>
          <a:p>
            <a:r>
              <a:rPr lang="de-DE" sz="1200"/>
              <a:t>cryst. insulin (open squares)</a:t>
            </a:r>
          </a:p>
          <a:p>
            <a:r>
              <a:rPr lang="de-DE" sz="1200"/>
              <a:t>cryst. lysozyme (full triangles)</a:t>
            </a:r>
          </a:p>
          <a:p>
            <a:r>
              <a:rPr lang="de-DE" sz="1200"/>
              <a:t>sodium benzyl penicillin</a:t>
            </a:r>
          </a:p>
          <a:p>
            <a:r>
              <a:rPr lang="de-DE" sz="1200"/>
              <a:t>(open circles)</a:t>
            </a:r>
          </a:p>
        </p:txBody>
      </p:sp>
      <p:sp>
        <p:nvSpPr>
          <p:cNvPr id="7" name="Textfeld 6"/>
          <p:cNvSpPr txBox="1"/>
          <p:nvPr/>
        </p:nvSpPr>
        <p:spPr>
          <a:xfrm>
            <a:off x="3302002" y="3564927"/>
            <a:ext cx="2361671" cy="646331"/>
          </a:xfrm>
          <a:prstGeom prst="rect">
            <a:avLst/>
          </a:prstGeom>
          <a:noFill/>
        </p:spPr>
        <p:txBody>
          <a:bodyPr wrap="square" rtlCol="0">
            <a:spAutoFit/>
          </a:bodyPr>
          <a:lstStyle/>
          <a:p>
            <a:r>
              <a:rPr lang="de-DE" sz="1200"/>
              <a:t>A hysteresis results when desorption and adsorption isotherms do not coincide.</a:t>
            </a:r>
          </a:p>
        </p:txBody>
      </p:sp>
      <p:sp>
        <p:nvSpPr>
          <p:cNvPr id="9" name="Textfeld 8"/>
          <p:cNvSpPr txBox="1"/>
          <p:nvPr/>
        </p:nvSpPr>
        <p:spPr>
          <a:xfrm>
            <a:off x="6214535" y="3607721"/>
            <a:ext cx="2361671" cy="276999"/>
          </a:xfrm>
          <a:prstGeom prst="rect">
            <a:avLst/>
          </a:prstGeom>
          <a:noFill/>
        </p:spPr>
        <p:txBody>
          <a:bodyPr wrap="square" rtlCol="0">
            <a:spAutoFit/>
          </a:bodyPr>
          <a:lstStyle/>
          <a:p>
            <a:r>
              <a:rPr lang="de-DE" sz="1200"/>
              <a:t>A typical drying curve is shown.</a:t>
            </a:r>
          </a:p>
        </p:txBody>
      </p:sp>
    </p:spTree>
    <p:extLst>
      <p:ext uri="{BB962C8B-B14F-4D97-AF65-F5344CB8AC3E}">
        <p14:creationId xmlns:p14="http://schemas.microsoft.com/office/powerpoint/2010/main" val="381036763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40329" y="411324"/>
            <a:ext cx="48418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de-DE" sz="2400" b="1" i="0">
                <a:solidFill>
                  <a:schemeClr val="tx2"/>
                </a:solidFill>
                <a:cs typeface="+mn-cs"/>
              </a:rPr>
              <a:t>Drying kinetics</a:t>
            </a:r>
          </a:p>
        </p:txBody>
      </p:sp>
      <p:sp>
        <p:nvSpPr>
          <p:cNvPr id="3" name="Textfeld 2"/>
          <p:cNvSpPr txBox="1"/>
          <p:nvPr/>
        </p:nvSpPr>
        <p:spPr>
          <a:xfrm>
            <a:off x="541867" y="832939"/>
            <a:ext cx="8465608" cy="5691815"/>
          </a:xfrm>
          <a:prstGeom prst="rect">
            <a:avLst/>
          </a:prstGeom>
          <a:noFill/>
        </p:spPr>
        <p:txBody>
          <a:bodyPr wrap="square" rtlCol="0">
            <a:spAutoFit/>
          </a:bodyPr>
          <a:lstStyle/>
          <a:p>
            <a:pPr marL="285750" indent="-285750">
              <a:lnSpc>
                <a:spcPct val="90000"/>
              </a:lnSpc>
              <a:buFont typeface="Arial"/>
              <a:buChar char="•"/>
            </a:pPr>
            <a:r>
              <a:rPr lang="de-DE" sz="2000"/>
              <a:t>The drying rate </a:t>
            </a:r>
            <a:r>
              <a:rPr lang="de-DE" sz="2000" i="1"/>
              <a:t>N</a:t>
            </a:r>
            <a:r>
              <a:rPr lang="de-DE" sz="2000"/>
              <a:t> is defined as:</a:t>
            </a:r>
          </a:p>
          <a:p>
            <a:pPr marL="285750" indent="-285750">
              <a:lnSpc>
                <a:spcPct val="90000"/>
              </a:lnSpc>
              <a:buFont typeface="Arial"/>
              <a:buChar char="•"/>
            </a:pPr>
            <a:r>
              <a:rPr lang="de-DE" sz="2000" i="1"/>
              <a:t>N</a:t>
            </a:r>
            <a:r>
              <a:rPr lang="de-DE" sz="2000"/>
              <a:t> = - </a:t>
            </a:r>
            <a:r>
              <a:rPr lang="de-DE" sz="2000" i="1"/>
              <a:t>M</a:t>
            </a:r>
            <a:r>
              <a:rPr lang="de-DE" sz="2000" baseline="-25000"/>
              <a:t>S</a:t>
            </a:r>
            <a:r>
              <a:rPr lang="de-DE" sz="2000"/>
              <a:t> d</a:t>
            </a:r>
            <a:r>
              <a:rPr lang="de-DE" sz="2000" i="1"/>
              <a:t>X</a:t>
            </a:r>
            <a:r>
              <a:rPr lang="de-DE" sz="2000"/>
              <a:t>/d</a:t>
            </a:r>
            <a:r>
              <a:rPr lang="de-DE" sz="2000" i="1"/>
              <a:t>t</a:t>
            </a:r>
            <a:r>
              <a:rPr lang="de-DE" sz="2000"/>
              <a:t>     </a:t>
            </a:r>
            <a:r>
              <a:rPr lang="de-DE" sz="1600"/>
              <a:t>where </a:t>
            </a:r>
            <a:r>
              <a:rPr lang="de-DE" sz="1600" i="1"/>
              <a:t>M</a:t>
            </a:r>
            <a:r>
              <a:rPr lang="de-DE" sz="1600" baseline="-25000"/>
              <a:t>S </a:t>
            </a:r>
            <a:r>
              <a:rPr lang="de-DE" sz="1600"/>
              <a:t>is the mass of the completely dry solid and </a:t>
            </a:r>
            <a:r>
              <a:rPr lang="de-DE" sz="1600" i="1"/>
              <a:t>X</a:t>
            </a:r>
            <a:r>
              <a:rPr lang="de-DE" sz="1600"/>
              <a:t> is the moisture content of the solid on a dry mass basis.</a:t>
            </a:r>
          </a:p>
          <a:p>
            <a:pPr marL="285750" indent="-285750">
              <a:lnSpc>
                <a:spcPct val="90000"/>
              </a:lnSpc>
              <a:buFont typeface="Arial"/>
              <a:buChar char="•"/>
            </a:pPr>
            <a:r>
              <a:rPr lang="de-DE" sz="2000"/>
              <a:t>The drying rate can also be expressed based on unit area </a:t>
            </a:r>
            <a:r>
              <a:rPr lang="de-DE" sz="2000" i="1"/>
              <a:t>A</a:t>
            </a:r>
            <a:r>
              <a:rPr lang="de-DE" sz="2000"/>
              <a:t> so that it becomes a flux </a:t>
            </a:r>
            <a:r>
              <a:rPr lang="de-DE" sz="2000" i="1"/>
              <a:t>n</a:t>
            </a:r>
            <a:r>
              <a:rPr lang="de-DE" sz="2000" baseline="-25000"/>
              <a:t>a</a:t>
            </a:r>
            <a:r>
              <a:rPr lang="de-DE" sz="2000"/>
              <a:t>:</a:t>
            </a:r>
          </a:p>
          <a:p>
            <a:pPr marL="285750" indent="-285750">
              <a:lnSpc>
                <a:spcPct val="90000"/>
              </a:lnSpc>
              <a:buFont typeface="Arial"/>
              <a:buChar char="•"/>
            </a:pPr>
            <a:r>
              <a:rPr lang="de-DE" sz="2000" i="1"/>
              <a:t>n</a:t>
            </a:r>
            <a:r>
              <a:rPr lang="de-DE" sz="2000" baseline="-25000"/>
              <a:t>a</a:t>
            </a:r>
            <a:r>
              <a:rPr lang="de-DE" sz="2000"/>
              <a:t> = - </a:t>
            </a:r>
            <a:r>
              <a:rPr lang="de-DE" sz="2000" i="1"/>
              <a:t>M</a:t>
            </a:r>
            <a:r>
              <a:rPr lang="de-DE" sz="2000" baseline="-25000"/>
              <a:t>S</a:t>
            </a:r>
            <a:r>
              <a:rPr lang="de-DE" sz="2000"/>
              <a:t>/</a:t>
            </a:r>
            <a:r>
              <a:rPr lang="de-DE" sz="2000" i="1"/>
              <a:t>A</a:t>
            </a:r>
            <a:r>
              <a:rPr lang="de-DE" sz="2000"/>
              <a:t> d</a:t>
            </a:r>
            <a:r>
              <a:rPr lang="de-DE" sz="2000" i="1"/>
              <a:t>X</a:t>
            </a:r>
            <a:r>
              <a:rPr lang="de-DE" sz="2000"/>
              <a:t>/d</a:t>
            </a:r>
            <a:r>
              <a:rPr lang="de-DE" sz="2000" i="1"/>
              <a:t>t</a:t>
            </a:r>
            <a:r>
              <a:rPr lang="de-DE" sz="2000"/>
              <a:t> </a:t>
            </a:r>
          </a:p>
          <a:p>
            <a:pPr marL="285750" indent="-285750">
              <a:lnSpc>
                <a:spcPct val="90000"/>
              </a:lnSpc>
              <a:buFont typeface="Arial"/>
              <a:buChar char="•"/>
            </a:pPr>
            <a:r>
              <a:rPr lang="de-DE" sz="2000"/>
              <a:t>Alternatively, the drying rate per unit mass of dry solid, </a:t>
            </a:r>
            <a:r>
              <a:rPr lang="de-DE" sz="2000" i="1"/>
              <a:t>n</a:t>
            </a:r>
            <a:r>
              <a:rPr lang="de-DE" sz="2000" baseline="-25000"/>
              <a:t>m</a:t>
            </a:r>
            <a:r>
              <a:rPr lang="de-DE" sz="2000"/>
              <a:t>:</a:t>
            </a:r>
          </a:p>
          <a:p>
            <a:pPr marL="285750" indent="-285750">
              <a:lnSpc>
                <a:spcPct val="90000"/>
              </a:lnSpc>
              <a:buFont typeface="Arial"/>
              <a:buChar char="•"/>
            </a:pPr>
            <a:r>
              <a:rPr lang="de-DE" sz="2000" i="1"/>
              <a:t>n</a:t>
            </a:r>
            <a:r>
              <a:rPr lang="de-DE" sz="2000" baseline="-25000"/>
              <a:t>m </a:t>
            </a:r>
            <a:r>
              <a:rPr lang="de-DE" sz="2000"/>
              <a:t>= - d</a:t>
            </a:r>
            <a:r>
              <a:rPr lang="de-DE" sz="2000" i="1"/>
              <a:t>X</a:t>
            </a:r>
            <a:r>
              <a:rPr lang="de-DE" sz="2000"/>
              <a:t>/d</a:t>
            </a:r>
            <a:r>
              <a:rPr lang="de-DE" sz="2000" i="1"/>
              <a:t>t</a:t>
            </a:r>
          </a:p>
          <a:p>
            <a:pPr marL="285750" indent="-285750">
              <a:lnSpc>
                <a:spcPct val="90000"/>
              </a:lnSpc>
              <a:buFont typeface="Arial"/>
              <a:buChar char="•"/>
            </a:pPr>
            <a:r>
              <a:rPr lang="de-DE" sz="2000"/>
              <a:t>The rate of heat transfer </a:t>
            </a:r>
            <a:r>
              <a:rPr lang="de-DE" sz="2000" i="1"/>
              <a:t>Q</a:t>
            </a:r>
            <a:r>
              <a:rPr lang="de-DE" sz="2000"/>
              <a:t> during drying becomes (</a:t>
            </a:r>
            <a:r>
              <a:rPr lang="de-DE" sz="2000" i="1"/>
              <a:t>analogous to Bioprocess Technology I</a:t>
            </a:r>
            <a:r>
              <a:rPr lang="de-DE" sz="2000"/>
              <a:t>):</a:t>
            </a:r>
          </a:p>
          <a:p>
            <a:pPr marL="285750" indent="-285750">
              <a:lnSpc>
                <a:spcPct val="90000"/>
              </a:lnSpc>
              <a:buFont typeface="Arial"/>
              <a:buChar char="•"/>
            </a:pPr>
            <a:r>
              <a:rPr lang="de-DE" sz="2000" i="1"/>
              <a:t>Q</a:t>
            </a:r>
            <a:r>
              <a:rPr lang="de-DE" sz="2000"/>
              <a:t> = </a:t>
            </a:r>
            <a:r>
              <a:rPr lang="de-DE" sz="2000" i="1"/>
              <a:t>UA</a:t>
            </a:r>
            <a:r>
              <a:rPr lang="de-DE" sz="2000" baseline="-25000"/>
              <a:t>h</a:t>
            </a:r>
            <a:r>
              <a:rPr lang="de-DE" sz="2000"/>
              <a:t>(</a:t>
            </a:r>
            <a:r>
              <a:rPr lang="de-DE" sz="2000" i="1"/>
              <a:t>T</a:t>
            </a:r>
            <a:r>
              <a:rPr lang="de-DE" sz="2000" baseline="-25000"/>
              <a:t>a</a:t>
            </a:r>
            <a:r>
              <a:rPr lang="de-DE" sz="2000"/>
              <a:t> – </a:t>
            </a:r>
            <a:r>
              <a:rPr lang="de-DE" sz="2000" i="1"/>
              <a:t>T</a:t>
            </a:r>
            <a:r>
              <a:rPr lang="de-DE" sz="2000"/>
              <a:t>) </a:t>
            </a:r>
            <a:r>
              <a:rPr lang="de-DE" sz="1600"/>
              <a:t>where </a:t>
            </a:r>
            <a:r>
              <a:rPr lang="de-DE" sz="1600" i="1"/>
              <a:t>U</a:t>
            </a:r>
            <a:r>
              <a:rPr lang="de-DE" sz="1600"/>
              <a:t> is the overall heat transfer coefficient, </a:t>
            </a:r>
            <a:r>
              <a:rPr lang="de-DE" sz="1600" i="1"/>
              <a:t>A</a:t>
            </a:r>
            <a:r>
              <a:rPr lang="de-DE" sz="1600" baseline="-25000"/>
              <a:t>h</a:t>
            </a:r>
            <a:r>
              <a:rPr lang="de-DE" sz="1600"/>
              <a:t> is area available for heat transfer and </a:t>
            </a:r>
            <a:r>
              <a:rPr lang="de-DE" sz="1600" i="1"/>
              <a:t>T</a:t>
            </a:r>
            <a:r>
              <a:rPr lang="de-DE" sz="1600" baseline="-25000"/>
              <a:t>a</a:t>
            </a:r>
            <a:r>
              <a:rPr lang="de-DE" sz="1600"/>
              <a:t> is the air temperature.</a:t>
            </a:r>
            <a:endParaRPr lang="de-DE" sz="2000"/>
          </a:p>
          <a:p>
            <a:pPr marL="285750" indent="-285750">
              <a:lnSpc>
                <a:spcPct val="90000"/>
              </a:lnSpc>
              <a:buFont typeface="Arial"/>
              <a:buChar char="•"/>
            </a:pPr>
            <a:r>
              <a:rPr lang="de-DE" sz="2000" i="1"/>
              <a:t>U</a:t>
            </a:r>
            <a:r>
              <a:rPr lang="de-DE" sz="2000"/>
              <a:t> will normally equal the heat transfer coefficient for the fluid boundary layer on the solid surface (</a:t>
            </a:r>
            <a:r>
              <a:rPr lang="de-DE" sz="2000" i="1"/>
              <a:t>h</a:t>
            </a:r>
            <a:r>
              <a:rPr lang="de-DE" sz="2000" baseline="-25000"/>
              <a:t>S</a:t>
            </a:r>
            <a:r>
              <a:rPr lang="de-DE" sz="2000"/>
              <a:t>). If the rate of drying derives solely from the evaporation of water, we get the rate of water vapour production by relating </a:t>
            </a:r>
            <a:r>
              <a:rPr lang="de-DE" sz="2000" i="1"/>
              <a:t>Q</a:t>
            </a:r>
            <a:r>
              <a:rPr lang="de-DE" sz="2000"/>
              <a:t> to the latent heat of vaporisation (</a:t>
            </a:r>
            <a:r>
              <a:rPr lang="de-DE" sz="2000">
                <a:latin typeface="Symbol" charset="2"/>
                <a:cs typeface="Symbol" charset="2"/>
              </a:rPr>
              <a:t>D</a:t>
            </a:r>
            <a:r>
              <a:rPr lang="de-DE" sz="2000" i="1"/>
              <a:t>h</a:t>
            </a:r>
            <a:r>
              <a:rPr lang="de-DE" sz="2000" baseline="-25000"/>
              <a:t>v</a:t>
            </a:r>
            <a:r>
              <a:rPr lang="de-DE" sz="2000"/>
              <a:t>).</a:t>
            </a:r>
          </a:p>
          <a:p>
            <a:pPr marL="285750" indent="-285750">
              <a:lnSpc>
                <a:spcPct val="90000"/>
              </a:lnSpc>
              <a:buFont typeface="Arial"/>
              <a:buChar char="•"/>
            </a:pPr>
            <a:r>
              <a:rPr lang="de-DE" sz="2000"/>
              <a:t>Rate of water vapour production = </a:t>
            </a:r>
            <a:r>
              <a:rPr lang="de-DE" sz="2000" i="1"/>
              <a:t>h</a:t>
            </a:r>
            <a:r>
              <a:rPr lang="de-DE" sz="2000" baseline="-25000"/>
              <a:t>S</a:t>
            </a:r>
            <a:r>
              <a:rPr lang="de-DE" sz="2000" i="1"/>
              <a:t>A</a:t>
            </a:r>
            <a:r>
              <a:rPr lang="de-DE" sz="2000" baseline="-25000"/>
              <a:t>h</a:t>
            </a:r>
            <a:r>
              <a:rPr lang="de-DE" sz="2000"/>
              <a:t>(</a:t>
            </a:r>
            <a:r>
              <a:rPr lang="de-DE" sz="2000" i="1"/>
              <a:t>T</a:t>
            </a:r>
            <a:r>
              <a:rPr lang="de-DE" sz="2000" baseline="-25000"/>
              <a:t>a</a:t>
            </a:r>
            <a:r>
              <a:rPr lang="de-DE" sz="2000"/>
              <a:t> – </a:t>
            </a:r>
            <a:r>
              <a:rPr lang="de-DE" sz="2000" i="1"/>
              <a:t>T</a:t>
            </a:r>
            <a:r>
              <a:rPr lang="de-DE" sz="2000"/>
              <a:t>)/</a:t>
            </a:r>
            <a:r>
              <a:rPr lang="de-DE" sz="2000">
                <a:latin typeface="Symbol" charset="2"/>
                <a:cs typeface="Symbol" charset="2"/>
              </a:rPr>
              <a:t>D</a:t>
            </a:r>
            <a:r>
              <a:rPr lang="de-DE" sz="2000" i="1"/>
              <a:t>h</a:t>
            </a:r>
            <a:r>
              <a:rPr lang="de-DE" sz="2000" baseline="-25000"/>
              <a:t>v</a:t>
            </a:r>
            <a:r>
              <a:rPr lang="de-DE" sz="2000"/>
              <a:t>. </a:t>
            </a:r>
          </a:p>
          <a:p>
            <a:pPr marL="285750" indent="-285750">
              <a:lnSpc>
                <a:spcPct val="90000"/>
              </a:lnSpc>
              <a:buFont typeface="Arial"/>
              <a:buChar char="•"/>
            </a:pPr>
            <a:r>
              <a:rPr lang="de-DE" sz="2000"/>
              <a:t>The rate of water mass transfer from solid to vapor phase (</a:t>
            </a:r>
            <a:r>
              <a:rPr lang="de-DE" sz="2000" i="1"/>
              <a:t>N</a:t>
            </a:r>
            <a:r>
              <a:rPr lang="de-DE" sz="2000" baseline="-25000"/>
              <a:t>A</a:t>
            </a:r>
            <a:r>
              <a:rPr lang="de-DE" sz="2000"/>
              <a:t>) is:</a:t>
            </a:r>
          </a:p>
          <a:p>
            <a:pPr marL="285750" indent="-285750">
              <a:lnSpc>
                <a:spcPct val="90000"/>
              </a:lnSpc>
              <a:buFont typeface="Arial"/>
              <a:buChar char="•"/>
            </a:pPr>
            <a:r>
              <a:rPr lang="de-DE" sz="2000" i="1"/>
              <a:t>N</a:t>
            </a:r>
            <a:r>
              <a:rPr lang="de-DE" sz="2000" baseline="-25000"/>
              <a:t>A</a:t>
            </a:r>
            <a:r>
              <a:rPr lang="de-DE" sz="2000"/>
              <a:t> = </a:t>
            </a:r>
            <a:r>
              <a:rPr lang="de-DE" sz="2000" i="1"/>
              <a:t>k</a:t>
            </a:r>
            <a:r>
              <a:rPr lang="de-DE" sz="2000" baseline="-25000"/>
              <a:t>G</a:t>
            </a:r>
            <a:r>
              <a:rPr lang="de-DE" sz="2000" i="1"/>
              <a:t>a</a:t>
            </a:r>
            <a:r>
              <a:rPr lang="de-DE" sz="2000"/>
              <a:t>(</a:t>
            </a:r>
            <a:r>
              <a:rPr lang="de-DE" sz="2000" i="1"/>
              <a:t>Y</a:t>
            </a:r>
            <a:r>
              <a:rPr lang="de-DE" sz="2000"/>
              <a:t> – </a:t>
            </a:r>
            <a:r>
              <a:rPr lang="de-DE" sz="2000" i="1"/>
              <a:t>Y</a:t>
            </a:r>
            <a:r>
              <a:rPr lang="de-DE" sz="2000" baseline="-25000"/>
              <a:t>a</a:t>
            </a:r>
            <a:r>
              <a:rPr lang="de-DE" sz="2000"/>
              <a:t>)  </a:t>
            </a:r>
            <a:r>
              <a:rPr lang="de-DE" sz="1600"/>
              <a:t>where </a:t>
            </a:r>
            <a:r>
              <a:rPr lang="de-DE" sz="1600" i="1"/>
              <a:t>Y</a:t>
            </a:r>
            <a:r>
              <a:rPr lang="de-DE" sz="1600"/>
              <a:t> is the humidity of air in equilibrium with water at the surface temperature used, </a:t>
            </a:r>
            <a:r>
              <a:rPr lang="de-DE" sz="1600" i="1"/>
              <a:t>Y</a:t>
            </a:r>
            <a:r>
              <a:rPr lang="de-DE" sz="1600" baseline="-25000"/>
              <a:t>a </a:t>
            </a:r>
            <a:r>
              <a:rPr lang="de-DE" sz="1600"/>
              <a:t>is the actual humidity of air, </a:t>
            </a:r>
            <a:r>
              <a:rPr lang="de-DE" sz="1600" i="1"/>
              <a:t>a</a:t>
            </a:r>
            <a:r>
              <a:rPr lang="de-DE" sz="1600"/>
              <a:t> is the surface area available for mass transfer and </a:t>
            </a:r>
            <a:r>
              <a:rPr lang="de-DE" sz="1600" i="1"/>
              <a:t>k</a:t>
            </a:r>
            <a:r>
              <a:rPr lang="de-DE" sz="1600" baseline="-25000"/>
              <a:t>G</a:t>
            </a:r>
            <a:r>
              <a:rPr lang="de-DE" sz="1600"/>
              <a:t> is a mass transfer coefficient.</a:t>
            </a:r>
            <a:endParaRPr lang="de-DE" sz="2000"/>
          </a:p>
        </p:txBody>
      </p:sp>
    </p:spTree>
    <p:extLst>
      <p:ext uri="{BB962C8B-B14F-4D97-AF65-F5344CB8AC3E}">
        <p14:creationId xmlns:p14="http://schemas.microsoft.com/office/powerpoint/2010/main" val="3928346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40329" y="614520"/>
            <a:ext cx="48418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de-DE" sz="2400" b="1" i="0">
                <a:solidFill>
                  <a:schemeClr val="tx2"/>
                </a:solidFill>
                <a:cs typeface="+mn-cs"/>
              </a:rPr>
              <a:t>Drying kinetics (2)</a:t>
            </a:r>
          </a:p>
        </p:txBody>
      </p:sp>
      <p:sp>
        <p:nvSpPr>
          <p:cNvPr id="3" name="Textfeld 2"/>
          <p:cNvSpPr txBox="1"/>
          <p:nvPr/>
        </p:nvSpPr>
        <p:spPr>
          <a:xfrm>
            <a:off x="541867" y="1205465"/>
            <a:ext cx="8465608" cy="5114220"/>
          </a:xfrm>
          <a:prstGeom prst="rect">
            <a:avLst/>
          </a:prstGeom>
          <a:noFill/>
        </p:spPr>
        <p:txBody>
          <a:bodyPr wrap="square" rtlCol="0">
            <a:spAutoFit/>
          </a:bodyPr>
          <a:lstStyle/>
          <a:p>
            <a:pPr marL="285750" indent="-285750">
              <a:lnSpc>
                <a:spcPct val="110000"/>
              </a:lnSpc>
              <a:buFont typeface="Arial"/>
              <a:buChar char="•"/>
            </a:pPr>
            <a:r>
              <a:rPr lang="de-DE" sz="2000"/>
              <a:t>At steady state, therefore, the constant drying rate </a:t>
            </a:r>
            <a:r>
              <a:rPr lang="de-DE" sz="2000" i="1"/>
              <a:t>N</a:t>
            </a:r>
            <a:r>
              <a:rPr lang="de-DE" sz="2000" baseline="-25000"/>
              <a:t>C</a:t>
            </a:r>
            <a:r>
              <a:rPr lang="de-DE" sz="2000"/>
              <a:t> becomes:</a:t>
            </a:r>
          </a:p>
          <a:p>
            <a:pPr marL="285750" indent="-285750">
              <a:lnSpc>
                <a:spcPct val="110000"/>
              </a:lnSpc>
              <a:buFont typeface="Arial"/>
              <a:buChar char="•"/>
            </a:pPr>
            <a:r>
              <a:rPr lang="de-DE" sz="2000" i="1"/>
              <a:t>N</a:t>
            </a:r>
            <a:r>
              <a:rPr lang="de-DE" sz="2000" baseline="-25000"/>
              <a:t>C</a:t>
            </a:r>
            <a:r>
              <a:rPr lang="de-DE" sz="2000"/>
              <a:t> = </a:t>
            </a:r>
            <a:r>
              <a:rPr lang="de-DE" sz="2000" i="1"/>
              <a:t>h</a:t>
            </a:r>
            <a:r>
              <a:rPr lang="de-DE" sz="2000" baseline="-25000"/>
              <a:t>S</a:t>
            </a:r>
            <a:r>
              <a:rPr lang="de-DE" sz="2000" i="1"/>
              <a:t>A</a:t>
            </a:r>
            <a:r>
              <a:rPr lang="de-DE" sz="2000" baseline="-25000"/>
              <a:t>h</a:t>
            </a:r>
            <a:r>
              <a:rPr lang="de-DE" sz="2000"/>
              <a:t>(</a:t>
            </a:r>
            <a:r>
              <a:rPr lang="de-DE" sz="2000" i="1"/>
              <a:t>T</a:t>
            </a:r>
            <a:r>
              <a:rPr lang="de-DE" sz="2000" baseline="-25000"/>
              <a:t>a</a:t>
            </a:r>
            <a:r>
              <a:rPr lang="de-DE" sz="2000"/>
              <a:t> – </a:t>
            </a:r>
            <a:r>
              <a:rPr lang="de-DE" sz="2000" i="1"/>
              <a:t>T</a:t>
            </a:r>
            <a:r>
              <a:rPr lang="de-DE" sz="2000"/>
              <a:t>)/</a:t>
            </a:r>
            <a:r>
              <a:rPr lang="de-DE" sz="2000">
                <a:latin typeface="Symbol" charset="2"/>
                <a:cs typeface="Symbol" charset="2"/>
              </a:rPr>
              <a:t>D</a:t>
            </a:r>
            <a:r>
              <a:rPr lang="de-DE" sz="2000" i="1"/>
              <a:t>h</a:t>
            </a:r>
            <a:r>
              <a:rPr lang="de-DE" sz="2000" baseline="-25000"/>
              <a:t>v</a:t>
            </a:r>
            <a:r>
              <a:rPr lang="de-DE" sz="2000"/>
              <a:t> = </a:t>
            </a:r>
            <a:r>
              <a:rPr lang="de-DE" sz="2000" i="1"/>
              <a:t>k</a:t>
            </a:r>
            <a:r>
              <a:rPr lang="de-DE" sz="2000" baseline="-25000"/>
              <a:t>G</a:t>
            </a:r>
            <a:r>
              <a:rPr lang="de-DE" sz="2000" i="1"/>
              <a:t>a</a:t>
            </a:r>
            <a:r>
              <a:rPr lang="de-DE" sz="2000"/>
              <a:t>(</a:t>
            </a:r>
            <a:r>
              <a:rPr lang="de-DE" sz="2000" i="1"/>
              <a:t>Y</a:t>
            </a:r>
            <a:r>
              <a:rPr lang="de-DE" sz="2000"/>
              <a:t> – </a:t>
            </a:r>
            <a:r>
              <a:rPr lang="de-DE" sz="2000" i="1"/>
              <a:t>Y</a:t>
            </a:r>
            <a:r>
              <a:rPr lang="de-DE" sz="2000" baseline="-25000"/>
              <a:t>a</a:t>
            </a:r>
            <a:r>
              <a:rPr lang="de-DE" sz="2000"/>
              <a:t>) </a:t>
            </a:r>
          </a:p>
          <a:p>
            <a:pPr marL="285750" indent="-285750">
              <a:lnSpc>
                <a:spcPct val="110000"/>
              </a:lnSpc>
              <a:buFont typeface="Arial"/>
              <a:buChar char="•"/>
            </a:pPr>
            <a:r>
              <a:rPr lang="de-DE" sz="2000"/>
              <a:t>To apply this equation, the heat and/or mass transfer coefficients must be determined for the particular drying equipment and operating conditions used. Calculation of </a:t>
            </a:r>
            <a:r>
              <a:rPr lang="de-DE" sz="2000" i="1"/>
              <a:t>N</a:t>
            </a:r>
            <a:r>
              <a:rPr lang="de-DE" sz="2000" baseline="-25000"/>
              <a:t>C</a:t>
            </a:r>
            <a:r>
              <a:rPr lang="de-DE" sz="2000"/>
              <a:t> is usually based on the heat transfer component of the equation. Application of the mass transfer equation is not as straightforward: the distribution of moisture in the solid material changes during drying, so there is considerable uncertainty about the driving force, (</a:t>
            </a:r>
            <a:r>
              <a:rPr lang="de-DE" sz="2000" i="1"/>
              <a:t>Y</a:t>
            </a:r>
            <a:r>
              <a:rPr lang="de-DE" sz="2000"/>
              <a:t> – </a:t>
            </a:r>
            <a:r>
              <a:rPr lang="de-DE" sz="2000" i="1"/>
              <a:t>Y</a:t>
            </a:r>
            <a:r>
              <a:rPr lang="de-DE" sz="2000" baseline="-25000"/>
              <a:t>a</a:t>
            </a:r>
            <a:r>
              <a:rPr lang="de-DE" sz="2000"/>
              <a:t>), of the mass transfer. </a:t>
            </a:r>
          </a:p>
          <a:p>
            <a:pPr marL="285750" indent="-285750">
              <a:lnSpc>
                <a:spcPct val="110000"/>
              </a:lnSpc>
              <a:buFont typeface="Arial"/>
              <a:buChar char="•"/>
            </a:pPr>
            <a:r>
              <a:rPr lang="de-DE" sz="2000"/>
              <a:t>The drying time is calculated from:</a:t>
            </a:r>
          </a:p>
          <a:p>
            <a:pPr marL="285750" indent="-285750">
              <a:lnSpc>
                <a:spcPct val="110000"/>
              </a:lnSpc>
              <a:buFont typeface="Arial"/>
              <a:buChar char="•"/>
            </a:pPr>
            <a:r>
              <a:rPr lang="de-DE" sz="2000" i="1"/>
              <a:t>N</a:t>
            </a:r>
            <a:r>
              <a:rPr lang="de-DE" sz="2000" baseline="-25000"/>
              <a:t>C</a:t>
            </a:r>
            <a:r>
              <a:rPr lang="de-DE" sz="2000"/>
              <a:t> = - </a:t>
            </a:r>
            <a:r>
              <a:rPr lang="de-DE" sz="2000" i="1"/>
              <a:t>M</a:t>
            </a:r>
            <a:r>
              <a:rPr lang="de-DE" sz="2000" baseline="-25000"/>
              <a:t>S</a:t>
            </a:r>
            <a:r>
              <a:rPr lang="de-DE" sz="2000"/>
              <a:t> d</a:t>
            </a:r>
            <a:r>
              <a:rPr lang="de-DE" sz="2000" i="1"/>
              <a:t>X</a:t>
            </a:r>
            <a:r>
              <a:rPr lang="de-DE" sz="2000"/>
              <a:t>/d</a:t>
            </a:r>
            <a:r>
              <a:rPr lang="de-DE" sz="2000" i="1"/>
              <a:t>t</a:t>
            </a:r>
            <a:r>
              <a:rPr lang="de-DE" sz="2000"/>
              <a:t>       and thus, after integration:</a:t>
            </a:r>
          </a:p>
          <a:p>
            <a:pPr marL="285750" indent="-285750">
              <a:lnSpc>
                <a:spcPct val="110000"/>
              </a:lnSpc>
              <a:buFont typeface="Arial"/>
              <a:buChar char="•"/>
            </a:pPr>
            <a:r>
              <a:rPr lang="de-DE" sz="2000">
                <a:latin typeface="Symbol" charset="2"/>
                <a:cs typeface="Symbol" charset="2"/>
              </a:rPr>
              <a:t>D</a:t>
            </a:r>
            <a:r>
              <a:rPr lang="de-DE" sz="2000" i="1"/>
              <a:t>t</a:t>
            </a:r>
            <a:r>
              <a:rPr lang="de-DE" sz="2000"/>
              <a:t> = </a:t>
            </a:r>
            <a:r>
              <a:rPr lang="de-DE" sz="2000" i="1"/>
              <a:t>M</a:t>
            </a:r>
            <a:r>
              <a:rPr lang="de-DE" sz="2000" baseline="-25000"/>
              <a:t>S</a:t>
            </a:r>
            <a:r>
              <a:rPr lang="de-DE" sz="2000"/>
              <a:t>/</a:t>
            </a:r>
            <a:r>
              <a:rPr lang="de-DE" sz="2000" i="1"/>
              <a:t>N</a:t>
            </a:r>
            <a:r>
              <a:rPr lang="de-DE" sz="2000" baseline="-25000"/>
              <a:t>C</a:t>
            </a:r>
            <a:r>
              <a:rPr lang="de-DE" sz="2000"/>
              <a:t> (</a:t>
            </a:r>
            <a:r>
              <a:rPr lang="de-DE" sz="2000" i="1"/>
              <a:t>X</a:t>
            </a:r>
            <a:r>
              <a:rPr lang="de-DE" sz="2000" baseline="-25000"/>
              <a:t>0</a:t>
            </a:r>
            <a:r>
              <a:rPr lang="de-DE" sz="2000"/>
              <a:t> – </a:t>
            </a:r>
            <a:r>
              <a:rPr lang="de-DE" sz="2000" i="1"/>
              <a:t>X</a:t>
            </a:r>
            <a:r>
              <a:rPr lang="de-DE" sz="2000" baseline="-25000"/>
              <a:t>1</a:t>
            </a:r>
            <a:r>
              <a:rPr lang="de-DE" sz="2000"/>
              <a:t>)</a:t>
            </a:r>
          </a:p>
          <a:p>
            <a:pPr marL="285750" indent="-285750">
              <a:lnSpc>
                <a:spcPct val="110000"/>
              </a:lnSpc>
              <a:buFont typeface="Arial"/>
              <a:buChar char="•"/>
            </a:pPr>
            <a:r>
              <a:rPr lang="de-DE" sz="2000"/>
              <a:t>If the drying rate is not anymore constant (see the figure showing the </a:t>
            </a:r>
            <a:r>
              <a:rPr lang="de-DE" sz="2000" i="1"/>
              <a:t>drying curve</a:t>
            </a:r>
            <a:r>
              <a:rPr lang="de-DE" sz="2000"/>
              <a:t>), alternative models need to be used. </a:t>
            </a:r>
          </a:p>
          <a:p>
            <a:pPr marL="285750" indent="-285750">
              <a:lnSpc>
                <a:spcPct val="90000"/>
              </a:lnSpc>
              <a:buFont typeface="Arial"/>
              <a:buChar char="•"/>
            </a:pPr>
            <a:endParaRPr lang="de-DE" sz="2000"/>
          </a:p>
        </p:txBody>
      </p:sp>
    </p:spTree>
    <p:extLst>
      <p:ext uri="{BB962C8B-B14F-4D97-AF65-F5344CB8AC3E}">
        <p14:creationId xmlns:p14="http://schemas.microsoft.com/office/powerpoint/2010/main" val="143803550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508005"/>
            <a:ext cx="80930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400" b="1" i="0">
                <a:solidFill>
                  <a:schemeClr val="tx2"/>
                </a:solidFill>
                <a:cs typeface="+mn-cs"/>
              </a:rPr>
              <a:t>Drying apparatus</a:t>
            </a: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34" y="2870195"/>
            <a:ext cx="4448175" cy="2813050"/>
          </a:xfrm>
          <a:prstGeom prst="rect">
            <a:avLst/>
          </a:prstGeom>
          <a:noFill/>
          <a:ln w="28575" cmpd="sng">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778934" y="1006682"/>
            <a:ext cx="7958666" cy="1323439"/>
          </a:xfrm>
          <a:prstGeom prst="rect">
            <a:avLst/>
          </a:prstGeom>
          <a:noFill/>
        </p:spPr>
        <p:txBody>
          <a:bodyPr wrap="square" rtlCol="0">
            <a:spAutoFit/>
          </a:bodyPr>
          <a:lstStyle/>
          <a:p>
            <a:r>
              <a:rPr lang="de-DE" sz="2000"/>
              <a:t>Equipment for drying differs in principle in the way the wet solid is brought into contact with the hot air or medium in general.</a:t>
            </a:r>
          </a:p>
          <a:p>
            <a:r>
              <a:rPr lang="de-DE" sz="2000"/>
              <a:t>We have direct contacting, as in spray driers, but also indirect heating. Combinations of the two modes can also be used.</a:t>
            </a:r>
          </a:p>
        </p:txBody>
      </p:sp>
      <p:sp>
        <p:nvSpPr>
          <p:cNvPr id="4" name="Textfeld 3"/>
          <p:cNvSpPr txBox="1"/>
          <p:nvPr/>
        </p:nvSpPr>
        <p:spPr>
          <a:xfrm>
            <a:off x="6096000" y="3234267"/>
            <a:ext cx="2404533" cy="1754327"/>
          </a:xfrm>
          <a:prstGeom prst="rect">
            <a:avLst/>
          </a:prstGeom>
          <a:noFill/>
        </p:spPr>
        <p:txBody>
          <a:bodyPr wrap="square" rtlCol="0">
            <a:spAutoFit/>
          </a:bodyPr>
          <a:lstStyle/>
          <a:p>
            <a:r>
              <a:rPr lang="de-DE"/>
              <a:t>For labile products, the contact time in spray driers is kep low (0.5 to approximately 6 seconds).</a:t>
            </a:r>
          </a:p>
        </p:txBody>
      </p:sp>
    </p:spTree>
    <p:extLst>
      <p:ext uri="{BB962C8B-B14F-4D97-AF65-F5344CB8AC3E}">
        <p14:creationId xmlns:p14="http://schemas.microsoft.com/office/powerpoint/2010/main" val="255696672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457206"/>
            <a:ext cx="80930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400" b="1" i="0">
                <a:solidFill>
                  <a:schemeClr val="tx2"/>
                </a:solidFill>
                <a:cs typeface="+mn-cs"/>
              </a:rPr>
              <a:t>Freeze drying</a:t>
            </a:r>
          </a:p>
        </p:txBody>
      </p:sp>
      <p:sp>
        <p:nvSpPr>
          <p:cNvPr id="2" name="Textfeld 1"/>
          <p:cNvSpPr txBox="1"/>
          <p:nvPr/>
        </p:nvSpPr>
        <p:spPr>
          <a:xfrm>
            <a:off x="626534" y="866748"/>
            <a:ext cx="8347075" cy="5632311"/>
          </a:xfrm>
          <a:prstGeom prst="rect">
            <a:avLst/>
          </a:prstGeom>
          <a:noFill/>
        </p:spPr>
        <p:txBody>
          <a:bodyPr wrap="square" rtlCol="0">
            <a:spAutoFit/>
          </a:bodyPr>
          <a:lstStyle/>
          <a:p>
            <a:pPr marL="342900" indent="-342900">
              <a:buFont typeface="Arial"/>
              <a:buChar char="•"/>
            </a:pPr>
            <a:r>
              <a:rPr lang="de-DE" sz="2000"/>
              <a:t>This is also called </a:t>
            </a:r>
            <a:r>
              <a:rPr lang="de-DE" sz="2000" i="1"/>
              <a:t>lyophilisation</a:t>
            </a:r>
            <a:r>
              <a:rPr lang="de-DE" sz="2000"/>
              <a:t> or </a:t>
            </a:r>
            <a:r>
              <a:rPr lang="de-DE" sz="2000" i="1"/>
              <a:t>cryodesiccation</a:t>
            </a:r>
            <a:r>
              <a:rPr lang="de-DE" sz="2000"/>
              <a:t>. It is used to dry unstable and heat-sensitive products which are thus protected from damage and decomposition.</a:t>
            </a:r>
          </a:p>
          <a:p>
            <a:pPr marL="342900" indent="-342900">
              <a:buFont typeface="Arial"/>
              <a:buChar char="•"/>
            </a:pPr>
            <a:r>
              <a:rPr lang="de-DE" sz="2000"/>
              <a:t>The process involves placement of wet solids in a (partially) open vial or vessel so that water vapour can escape. The material is frozen and exposed to low pressure. Because operation is done below the triple point in the water phase diagram, the frozen water within the solid therefore </a:t>
            </a:r>
            <a:r>
              <a:rPr lang="de-DE" sz="2000" i="1"/>
              <a:t>sublimates</a:t>
            </a:r>
            <a:r>
              <a:rPr lang="de-DE" sz="2000"/>
              <a:t> directly to vapor, i.e., without passing through a liquid phase. Sublimation of ice crystals leaves back a porous solid structure. </a:t>
            </a:r>
          </a:p>
          <a:p>
            <a:pPr marL="342900" indent="-342900">
              <a:buFont typeface="Arial"/>
              <a:buChar char="•"/>
            </a:pPr>
            <a:r>
              <a:rPr lang="de-DE" sz="2000"/>
              <a:t>Freeze drying is a process mainly used in the pharmaceutical industry and applied to proteins in particular. The energy required for freeze drying is substantially larger than for other drying methods. The time required is generally also longer. This increases proportional to material thickness to the power of 1.5 – 2.0.</a:t>
            </a:r>
          </a:p>
          <a:p>
            <a:pPr marL="342900" indent="-342900">
              <a:buFont typeface="Arial"/>
              <a:buChar char="•"/>
            </a:pPr>
            <a:r>
              <a:rPr lang="de-DE" sz="2000"/>
              <a:t>Freeze drying typically involves three steps:</a:t>
            </a:r>
          </a:p>
          <a:p>
            <a:pPr marL="342900" indent="-342900">
              <a:buFont typeface="Arial"/>
              <a:buChar char="•"/>
            </a:pPr>
            <a:r>
              <a:rPr lang="de-DE" sz="2000"/>
              <a:t>1) Freezing; 2) Sublimation or primary drying; 3) Desorption or secondary drying.</a:t>
            </a:r>
          </a:p>
        </p:txBody>
      </p:sp>
    </p:spTree>
    <p:extLst>
      <p:ext uri="{BB962C8B-B14F-4D97-AF65-F5344CB8AC3E}">
        <p14:creationId xmlns:p14="http://schemas.microsoft.com/office/powerpoint/2010/main" val="420577948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508005"/>
            <a:ext cx="80930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400" b="1" i="0">
                <a:solidFill>
                  <a:schemeClr val="tx2"/>
                </a:solidFill>
                <a:cs typeface="+mn-cs"/>
              </a:rPr>
              <a:t>Freeze drying (2)</a:t>
            </a:r>
          </a:p>
        </p:txBody>
      </p:sp>
      <p:pic>
        <p:nvPicPr>
          <p:cNvPr id="6" name="Bild 5"/>
          <p:cNvPicPr>
            <a:picLocks noChangeAspect="1"/>
          </p:cNvPicPr>
          <p:nvPr/>
        </p:nvPicPr>
        <p:blipFill>
          <a:blip r:embed="rId3"/>
          <a:stretch>
            <a:fillRect/>
          </a:stretch>
        </p:blipFill>
        <p:spPr>
          <a:xfrm>
            <a:off x="118537" y="3416306"/>
            <a:ext cx="2870200" cy="2667000"/>
          </a:xfrm>
          <a:prstGeom prst="rect">
            <a:avLst/>
          </a:prstGeom>
        </p:spPr>
      </p:pic>
      <p:pic>
        <p:nvPicPr>
          <p:cNvPr id="7" name="Bild 6"/>
          <p:cNvPicPr>
            <a:picLocks noChangeAspect="1"/>
          </p:cNvPicPr>
          <p:nvPr/>
        </p:nvPicPr>
        <p:blipFill>
          <a:blip r:embed="rId4"/>
          <a:stretch>
            <a:fillRect/>
          </a:stretch>
        </p:blipFill>
        <p:spPr>
          <a:xfrm>
            <a:off x="6451593" y="3382437"/>
            <a:ext cx="2641600" cy="2667000"/>
          </a:xfrm>
          <a:prstGeom prst="rect">
            <a:avLst/>
          </a:prstGeom>
        </p:spPr>
      </p:pic>
      <p:sp>
        <p:nvSpPr>
          <p:cNvPr id="2" name="Textfeld 1"/>
          <p:cNvSpPr txBox="1"/>
          <p:nvPr/>
        </p:nvSpPr>
        <p:spPr>
          <a:xfrm>
            <a:off x="626534" y="968346"/>
            <a:ext cx="8347075" cy="2554545"/>
          </a:xfrm>
          <a:prstGeom prst="rect">
            <a:avLst/>
          </a:prstGeom>
          <a:noFill/>
        </p:spPr>
        <p:txBody>
          <a:bodyPr wrap="square" rtlCol="0">
            <a:spAutoFit/>
          </a:bodyPr>
          <a:lstStyle/>
          <a:p>
            <a:r>
              <a:rPr lang="de-DE" sz="2000"/>
              <a:t>The time profiles for operating variables in freeze drying are shown below (</a:t>
            </a:r>
            <a:r>
              <a:rPr lang="de-DE" sz="2000" i="1"/>
              <a:t>left</a:t>
            </a:r>
            <a:r>
              <a:rPr lang="de-DE" sz="2000"/>
              <a:t> figure). Freezing occurs at roughly atmospheric pressure and takes the temperature to -40 to -80°C. When the temperature is low enough so that liquid water does not form on reduction of pressure, primary drying is initiated by decreasing the chamber pressure. Ice is removed by sublimation. After that, the temperature of the material increases and secondary drying begins. Unfrozen water is removed in that phase.</a:t>
            </a:r>
          </a:p>
        </p:txBody>
      </p:sp>
      <p:sp>
        <p:nvSpPr>
          <p:cNvPr id="3" name="Textfeld 2"/>
          <p:cNvSpPr txBox="1"/>
          <p:nvPr/>
        </p:nvSpPr>
        <p:spPr>
          <a:xfrm>
            <a:off x="787409" y="6015575"/>
            <a:ext cx="1708270" cy="307777"/>
          </a:xfrm>
          <a:prstGeom prst="rect">
            <a:avLst/>
          </a:prstGeom>
          <a:noFill/>
        </p:spPr>
        <p:txBody>
          <a:bodyPr wrap="none" rtlCol="0">
            <a:spAutoFit/>
          </a:bodyPr>
          <a:lstStyle/>
          <a:p>
            <a:r>
              <a:rPr lang="de-DE" sz="1400"/>
              <a:t>Typically, 24 – 48 h</a:t>
            </a:r>
          </a:p>
        </p:txBody>
      </p:sp>
      <p:sp>
        <p:nvSpPr>
          <p:cNvPr id="4" name="Textfeld 3"/>
          <p:cNvSpPr txBox="1"/>
          <p:nvPr/>
        </p:nvSpPr>
        <p:spPr>
          <a:xfrm>
            <a:off x="3005671" y="3226559"/>
            <a:ext cx="3547530" cy="3323987"/>
          </a:xfrm>
          <a:prstGeom prst="rect">
            <a:avLst/>
          </a:prstGeom>
          <a:noFill/>
        </p:spPr>
        <p:txBody>
          <a:bodyPr wrap="square" rtlCol="0">
            <a:spAutoFit/>
          </a:bodyPr>
          <a:lstStyle/>
          <a:p>
            <a:r>
              <a:rPr lang="de-DE" sz="1400"/>
              <a:t>A typical freezing curve for an ideal two-component mixture (e.g. water and solute) is shown in the </a:t>
            </a:r>
            <a:r>
              <a:rPr lang="de-DE" sz="1400" i="1"/>
              <a:t>right</a:t>
            </a:r>
            <a:r>
              <a:rPr lang="de-DE" sz="1400"/>
              <a:t> figure. At point </a:t>
            </a:r>
            <a:r>
              <a:rPr lang="de-DE" sz="1400" i="1"/>
              <a:t>b</a:t>
            </a:r>
            <a:r>
              <a:rPr lang="de-DE" sz="1400"/>
              <a:t>, supercooling is observed and nucleation of ice crystals is induced. The resulting increase in temperature is the latent heat of fusion. Cooling to point </a:t>
            </a:r>
            <a:r>
              <a:rPr lang="de-DE" sz="1400" i="1"/>
              <a:t>c</a:t>
            </a:r>
            <a:r>
              <a:rPr lang="de-DE" sz="1400"/>
              <a:t> promotes the ice crystals to grow in size. The solute concentration in the liquid increases accordingly until it reaches saturation and therefore begins to crystallize. A eutectic point </a:t>
            </a:r>
            <a:r>
              <a:rPr lang="de-DE" sz="1400" i="1"/>
              <a:t>T</a:t>
            </a:r>
            <a:r>
              <a:rPr lang="de-DE" sz="1400" baseline="-25000"/>
              <a:t>e</a:t>
            </a:r>
            <a:r>
              <a:rPr lang="de-DE" sz="1400"/>
              <a:t> may be reached, meaning that water and solute solidify as if they were a single compound. </a:t>
            </a:r>
            <a:r>
              <a:rPr lang="de-DE" sz="1400" i="1"/>
              <a:t>T</a:t>
            </a:r>
            <a:r>
              <a:rPr lang="de-DE" sz="1400" baseline="-25000"/>
              <a:t>e</a:t>
            </a:r>
            <a:r>
              <a:rPr lang="de-DE" sz="1400"/>
              <a:t> is the maximum point allowed during primary drying.  </a:t>
            </a:r>
          </a:p>
        </p:txBody>
      </p:sp>
    </p:spTree>
    <p:extLst>
      <p:ext uri="{BB962C8B-B14F-4D97-AF65-F5344CB8AC3E}">
        <p14:creationId xmlns:p14="http://schemas.microsoft.com/office/powerpoint/2010/main" val="308106896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914400" y="508005"/>
            <a:ext cx="80930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de-DE" sz="2400" b="1" i="0">
                <a:solidFill>
                  <a:schemeClr val="tx2"/>
                </a:solidFill>
                <a:cs typeface="+mn-cs"/>
              </a:rPr>
              <a:t>Freeze drying (3)</a:t>
            </a:r>
          </a:p>
        </p:txBody>
      </p:sp>
      <p:sp>
        <p:nvSpPr>
          <p:cNvPr id="2" name="Textfeld 1"/>
          <p:cNvSpPr txBox="1"/>
          <p:nvPr/>
        </p:nvSpPr>
        <p:spPr>
          <a:xfrm>
            <a:off x="626534" y="968346"/>
            <a:ext cx="8347075" cy="5632311"/>
          </a:xfrm>
          <a:prstGeom prst="rect">
            <a:avLst/>
          </a:prstGeom>
          <a:noFill/>
        </p:spPr>
        <p:txBody>
          <a:bodyPr wrap="square" rtlCol="0">
            <a:spAutoFit/>
          </a:bodyPr>
          <a:lstStyle/>
          <a:p>
            <a:pPr marL="285750" indent="-285750">
              <a:buFont typeface="Arial"/>
              <a:buChar char="•"/>
            </a:pPr>
            <a:r>
              <a:rPr lang="de-DE" sz="2000"/>
              <a:t>Note that not all aqueous solutions exhibit eutectic behavior and some solutes do not crystallize during freezing. In amorphous (non-crystalline) systems, after the ice begins to form and the solution gets more and more concentrated, the solution viscosity increases so that the material becomes </a:t>
            </a:r>
            <a:r>
              <a:rPr lang="de-DE" sz="2000" i="1"/>
              <a:t>syrupy</a:t>
            </a:r>
            <a:r>
              <a:rPr lang="de-DE" sz="2000"/>
              <a:t> and then </a:t>
            </a:r>
            <a:r>
              <a:rPr lang="de-DE" sz="2000" i="1"/>
              <a:t>rubbery</a:t>
            </a:r>
            <a:r>
              <a:rPr lang="de-DE" sz="2000"/>
              <a:t>. On further reduction in temperature, a glass transition occurs at temperature </a:t>
            </a:r>
            <a:r>
              <a:rPr lang="de-DE" sz="2000" i="1"/>
              <a:t>T</a:t>
            </a:r>
            <a:r>
              <a:rPr lang="de-DE" sz="2000" baseline="-25000"/>
              <a:t>g</a:t>
            </a:r>
            <a:r>
              <a:rPr lang="de-DE" sz="2000"/>
              <a:t> as the solution changes from a </a:t>
            </a:r>
            <a:r>
              <a:rPr lang="de-DE" sz="2000" i="1"/>
              <a:t>viscous</a:t>
            </a:r>
            <a:r>
              <a:rPr lang="de-DE" sz="2000"/>
              <a:t> to a </a:t>
            </a:r>
            <a:r>
              <a:rPr lang="de-DE" sz="2000" i="1"/>
              <a:t>glass-like </a:t>
            </a:r>
            <a:r>
              <a:rPr lang="de-DE" sz="2000"/>
              <a:t>material.  </a:t>
            </a:r>
          </a:p>
          <a:p>
            <a:pPr marL="285750" indent="-285750">
              <a:buFont typeface="Arial"/>
              <a:buChar char="•"/>
            </a:pPr>
            <a:r>
              <a:rPr lang="de-DE" sz="2000"/>
              <a:t>The </a:t>
            </a:r>
            <a:r>
              <a:rPr lang="de-DE" sz="2000" i="1"/>
              <a:t>T</a:t>
            </a:r>
            <a:r>
              <a:rPr lang="de-DE" sz="2000" baseline="-25000"/>
              <a:t>g</a:t>
            </a:r>
            <a:r>
              <a:rPr lang="de-DE" sz="2000"/>
              <a:t> is the maximum temperature suitable for primary drying of noncrystalline systems because above </a:t>
            </a:r>
            <a:r>
              <a:rPr lang="de-DE" sz="2000" i="1"/>
              <a:t>T</a:t>
            </a:r>
            <a:r>
              <a:rPr lang="de-DE" sz="2000" baseline="-25000"/>
              <a:t>g</a:t>
            </a:r>
            <a:r>
              <a:rPr lang="de-DE" sz="2000"/>
              <a:t> liquid is present. If the temperature exceeds </a:t>
            </a:r>
            <a:r>
              <a:rPr lang="de-DE" sz="2000" i="1"/>
              <a:t>T</a:t>
            </a:r>
            <a:r>
              <a:rPr lang="de-DE" sz="2000" baseline="-25000"/>
              <a:t>e </a:t>
            </a:r>
            <a:r>
              <a:rPr lang="de-DE" sz="2000"/>
              <a:t>or </a:t>
            </a:r>
            <a:r>
              <a:rPr lang="de-DE" sz="2000" i="1"/>
              <a:t>T</a:t>
            </a:r>
            <a:r>
              <a:rPr lang="de-DE" sz="2000" baseline="-25000"/>
              <a:t>g </a:t>
            </a:r>
            <a:r>
              <a:rPr lang="de-DE" sz="2000"/>
              <a:t>during primary drying, the solid may collapse and so the microstructure of the crystalline or amorphous product may be destroyed.</a:t>
            </a:r>
          </a:p>
          <a:p>
            <a:pPr marL="285750" indent="-285750">
              <a:buFont typeface="Arial"/>
              <a:buChar char="•"/>
            </a:pPr>
            <a:r>
              <a:rPr lang="de-DE" sz="2000"/>
              <a:t>Primary drying typically removes about 95% of the water contained in the solid. Heat transfer is often the rate-limiting step in this step.</a:t>
            </a:r>
          </a:p>
          <a:p>
            <a:pPr marL="285750" indent="-285750">
              <a:buFont typeface="Arial"/>
              <a:buChar char="•"/>
            </a:pPr>
            <a:r>
              <a:rPr lang="de-DE" sz="2000"/>
              <a:t>Secondary drying is most important for amorphous materials which retain a substantial amount of water during sublimation in primary drying.</a:t>
            </a:r>
          </a:p>
          <a:p>
            <a:pPr marL="285750" indent="-285750">
              <a:buFont typeface="Arial"/>
              <a:buChar char="•"/>
            </a:pPr>
            <a:endParaRPr lang="de-DE" sz="2000"/>
          </a:p>
        </p:txBody>
      </p:sp>
    </p:spTree>
    <p:extLst>
      <p:ext uri="{BB962C8B-B14F-4D97-AF65-F5344CB8AC3E}">
        <p14:creationId xmlns:p14="http://schemas.microsoft.com/office/powerpoint/2010/main" val="38054419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79392" y="4267206"/>
            <a:ext cx="8742291" cy="660399"/>
          </a:xfrm>
          <a:prstGeom prst="rect">
            <a:avLst/>
          </a:prstGeom>
          <a:noFill/>
        </p:spPr>
        <p:txBody>
          <a:bodyPr wrap="square" rtlCol="0">
            <a:spAutoFit/>
          </a:bodyPr>
          <a:lstStyle/>
          <a:p>
            <a:r>
              <a:rPr lang="de-DE" b="1"/>
              <a:t>Penicillin and Cephalosporin producing companies and the world production volumes</a:t>
            </a:r>
          </a:p>
        </p:txBody>
      </p:sp>
      <p:sp>
        <p:nvSpPr>
          <p:cNvPr id="5" name="Textfeld 4"/>
          <p:cNvSpPr txBox="1"/>
          <p:nvPr/>
        </p:nvSpPr>
        <p:spPr>
          <a:xfrm>
            <a:off x="4568409" y="6434671"/>
            <a:ext cx="4575591" cy="338554"/>
          </a:xfrm>
          <a:prstGeom prst="rect">
            <a:avLst/>
          </a:prstGeom>
          <a:noFill/>
        </p:spPr>
        <p:txBody>
          <a:bodyPr wrap="none" rtlCol="0">
            <a:spAutoFit/>
          </a:bodyPr>
          <a:lstStyle/>
          <a:p>
            <a:r>
              <a:rPr lang="de-DE" sz="1600"/>
              <a:t>From Appl. Microbiol. Biotechnol. (2003) 61, 385 </a:t>
            </a:r>
          </a:p>
        </p:txBody>
      </p:sp>
      <p:pic>
        <p:nvPicPr>
          <p:cNvPr id="3" name="Bild 2"/>
          <p:cNvPicPr>
            <a:picLocks noChangeAspect="1"/>
          </p:cNvPicPr>
          <p:nvPr/>
        </p:nvPicPr>
        <p:blipFill>
          <a:blip r:embed="rId3"/>
          <a:stretch>
            <a:fillRect/>
          </a:stretch>
        </p:blipFill>
        <p:spPr>
          <a:xfrm>
            <a:off x="628543" y="824969"/>
            <a:ext cx="8183994" cy="3347997"/>
          </a:xfrm>
          <a:prstGeom prst="rect">
            <a:avLst/>
          </a:prstGeom>
          <a:ln w="28575" cmpd="sng">
            <a:solidFill>
              <a:srgbClr val="1F497D"/>
            </a:solidFill>
          </a:ln>
        </p:spPr>
      </p:pic>
      <p:pic>
        <p:nvPicPr>
          <p:cNvPr id="7" name="Bild 6"/>
          <p:cNvPicPr>
            <a:picLocks noChangeAspect="1"/>
          </p:cNvPicPr>
          <p:nvPr/>
        </p:nvPicPr>
        <p:blipFill>
          <a:blip r:embed="rId4"/>
          <a:stretch>
            <a:fillRect/>
          </a:stretch>
        </p:blipFill>
        <p:spPr>
          <a:xfrm>
            <a:off x="6246123" y="4775201"/>
            <a:ext cx="2566414" cy="1547996"/>
          </a:xfrm>
          <a:prstGeom prst="rect">
            <a:avLst/>
          </a:prstGeom>
        </p:spPr>
      </p:pic>
      <p:sp>
        <p:nvSpPr>
          <p:cNvPr id="8" name="Textfeld 7"/>
          <p:cNvSpPr txBox="1"/>
          <p:nvPr/>
        </p:nvSpPr>
        <p:spPr>
          <a:xfrm>
            <a:off x="304804" y="5080006"/>
            <a:ext cx="5604930" cy="923330"/>
          </a:xfrm>
          <a:prstGeom prst="rect">
            <a:avLst/>
          </a:prstGeom>
          <a:noFill/>
        </p:spPr>
        <p:txBody>
          <a:bodyPr wrap="square" rtlCol="0">
            <a:spAutoFit/>
          </a:bodyPr>
          <a:lstStyle/>
          <a:p>
            <a:r>
              <a:rPr lang="de-DE"/>
              <a:t>Note that 6-APA, 7-ADCA and 7-ACA are produced to prepare semi-synthetic antibiotics, among them ampicillin.  </a:t>
            </a:r>
          </a:p>
        </p:txBody>
      </p:sp>
    </p:spTree>
    <p:extLst>
      <p:ext uri="{BB962C8B-B14F-4D97-AF65-F5344CB8AC3E}">
        <p14:creationId xmlns:p14="http://schemas.microsoft.com/office/powerpoint/2010/main" val="36515904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feld 1"/>
          <p:cNvSpPr txBox="1">
            <a:spLocks noChangeArrowheads="1"/>
          </p:cNvSpPr>
          <p:nvPr/>
        </p:nvSpPr>
        <p:spPr bwMode="auto">
          <a:xfrm>
            <a:off x="550080" y="850293"/>
            <a:ext cx="859392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baseline="-25000">
                <a:solidFill>
                  <a:schemeClr val="tx1"/>
                </a:solidFill>
                <a:latin typeface="Arial" charset="0"/>
                <a:ea typeface="ＭＳ Ｐゴシック" charset="0"/>
                <a:cs typeface="ＭＳ Ｐゴシック" charset="0"/>
              </a:defRPr>
            </a:lvl1pPr>
            <a:lvl2pPr marL="742950" indent="-285750" eaLnBrk="0" hangingPunct="0">
              <a:defRPr sz="1200" b="1" baseline="-25000">
                <a:solidFill>
                  <a:schemeClr val="tx1"/>
                </a:solidFill>
                <a:latin typeface="Arial" charset="0"/>
                <a:ea typeface="ＭＳ Ｐゴシック" charset="0"/>
              </a:defRPr>
            </a:lvl2pPr>
            <a:lvl3pPr marL="1143000" indent="-228600" eaLnBrk="0" hangingPunct="0">
              <a:defRPr sz="1200" b="1" baseline="-25000">
                <a:solidFill>
                  <a:schemeClr val="tx1"/>
                </a:solidFill>
                <a:latin typeface="Arial" charset="0"/>
                <a:ea typeface="ＭＳ Ｐゴシック" charset="0"/>
              </a:defRPr>
            </a:lvl3pPr>
            <a:lvl4pPr marL="1600200" indent="-228600" eaLnBrk="0" hangingPunct="0">
              <a:defRPr sz="1200" b="1" baseline="-25000">
                <a:solidFill>
                  <a:schemeClr val="tx1"/>
                </a:solidFill>
                <a:latin typeface="Arial" charset="0"/>
                <a:ea typeface="ＭＳ Ｐゴシック" charset="0"/>
              </a:defRPr>
            </a:lvl4pPr>
            <a:lvl5pPr marL="2057400" indent="-228600" eaLnBrk="0" hangingPunct="0">
              <a:defRPr sz="12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2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2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2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200" b="1" baseline="-25000">
                <a:solidFill>
                  <a:schemeClr val="tx1"/>
                </a:solidFill>
                <a:latin typeface="Arial" charset="0"/>
                <a:ea typeface="ＭＳ Ｐゴシック" charset="0"/>
              </a:defRPr>
            </a:lvl9pPr>
          </a:lstStyle>
          <a:p>
            <a:pPr marL="342900" indent="-342900" eaLnBrk="1" hangingPunct="1">
              <a:buFont typeface="Arial"/>
              <a:buChar char="•"/>
            </a:pPr>
            <a:r>
              <a:rPr lang="de-DE" sz="2000" b="0" baseline="0" smtClean="0"/>
              <a:t>Secondary metabolites are not part of the primary metabolism and thus fullfil functions not directly related to vegetative growth, energy production and maintenance.</a:t>
            </a:r>
          </a:p>
          <a:p>
            <a:pPr marL="342900" indent="-342900" eaLnBrk="1" hangingPunct="1">
              <a:buFont typeface="Arial"/>
              <a:buChar char="•"/>
            </a:pPr>
            <a:r>
              <a:rPr lang="de-DE" sz="2000" b="0" baseline="0" smtClean="0"/>
              <a:t>They are presumed to have multiple other functions in physiology, development and biological ecology.</a:t>
            </a:r>
          </a:p>
        </p:txBody>
      </p:sp>
      <p:sp>
        <p:nvSpPr>
          <p:cNvPr id="8" name="Titel 1"/>
          <p:cNvSpPr>
            <a:spLocks noGrp="1"/>
          </p:cNvSpPr>
          <p:nvPr>
            <p:ph type="title"/>
          </p:nvPr>
        </p:nvSpPr>
        <p:spPr>
          <a:xfrm>
            <a:off x="914400" y="491068"/>
            <a:ext cx="7772400" cy="681038"/>
          </a:xfrm>
        </p:spPr>
        <p:txBody>
          <a:bodyPr/>
          <a:lstStyle/>
          <a:p>
            <a:r>
              <a:rPr lang="en-US" sz="2400" b="1" dirty="0">
                <a:solidFill>
                  <a:schemeClr val="tx2"/>
                </a:solidFill>
              </a:rPr>
              <a:t>The role of secondary metabolites</a:t>
            </a:r>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117" y="2547675"/>
            <a:ext cx="6731997" cy="3769490"/>
          </a:xfrm>
          <a:prstGeom prst="rect">
            <a:avLst/>
          </a:prstGeom>
          <a:noFill/>
          <a:ln w="38100">
            <a:solidFill>
              <a:srgbClr val="4F81B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4708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feld 1"/>
          <p:cNvSpPr txBox="1">
            <a:spLocks noChangeArrowheads="1"/>
          </p:cNvSpPr>
          <p:nvPr/>
        </p:nvSpPr>
        <p:spPr bwMode="auto">
          <a:xfrm>
            <a:off x="550080" y="833360"/>
            <a:ext cx="859392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baseline="-25000">
                <a:solidFill>
                  <a:schemeClr val="tx1"/>
                </a:solidFill>
                <a:latin typeface="Arial" charset="0"/>
                <a:ea typeface="ＭＳ Ｐゴシック" charset="0"/>
                <a:cs typeface="ＭＳ Ｐゴシック" charset="0"/>
              </a:defRPr>
            </a:lvl1pPr>
            <a:lvl2pPr marL="742950" indent="-285750" eaLnBrk="0" hangingPunct="0">
              <a:defRPr sz="1200" b="1" baseline="-25000">
                <a:solidFill>
                  <a:schemeClr val="tx1"/>
                </a:solidFill>
                <a:latin typeface="Arial" charset="0"/>
                <a:ea typeface="ＭＳ Ｐゴシック" charset="0"/>
              </a:defRPr>
            </a:lvl2pPr>
            <a:lvl3pPr marL="1143000" indent="-228600" eaLnBrk="0" hangingPunct="0">
              <a:defRPr sz="1200" b="1" baseline="-25000">
                <a:solidFill>
                  <a:schemeClr val="tx1"/>
                </a:solidFill>
                <a:latin typeface="Arial" charset="0"/>
                <a:ea typeface="ＭＳ Ｐゴシック" charset="0"/>
              </a:defRPr>
            </a:lvl3pPr>
            <a:lvl4pPr marL="1600200" indent="-228600" eaLnBrk="0" hangingPunct="0">
              <a:defRPr sz="1200" b="1" baseline="-25000">
                <a:solidFill>
                  <a:schemeClr val="tx1"/>
                </a:solidFill>
                <a:latin typeface="Arial" charset="0"/>
                <a:ea typeface="ＭＳ Ｐゴシック" charset="0"/>
              </a:defRPr>
            </a:lvl4pPr>
            <a:lvl5pPr marL="2057400" indent="-228600" eaLnBrk="0" hangingPunct="0">
              <a:defRPr sz="12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2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2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2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200" b="1" baseline="-25000">
                <a:solidFill>
                  <a:schemeClr val="tx1"/>
                </a:solidFill>
                <a:latin typeface="Arial" charset="0"/>
                <a:ea typeface="ＭＳ Ｐゴシック" charset="0"/>
              </a:defRPr>
            </a:lvl9pPr>
          </a:lstStyle>
          <a:p>
            <a:pPr marL="342900" indent="-342900" eaLnBrk="1" hangingPunct="1">
              <a:buFont typeface="Arial"/>
              <a:buChar char="•"/>
            </a:pPr>
            <a:r>
              <a:rPr lang="de-DE" sz="2000" b="0" baseline="0" smtClean="0"/>
              <a:t>Secondary metabolites can be broadly categorized according to chemical structure:</a:t>
            </a:r>
          </a:p>
          <a:p>
            <a:pPr marL="342900" indent="-342900" eaLnBrk="1" hangingPunct="1">
              <a:buFont typeface="Symbol" charset="2"/>
              <a:buChar char="-"/>
            </a:pPr>
            <a:r>
              <a:rPr lang="de-DE" sz="2000" b="0" baseline="0"/>
              <a:t>Polyketides (e.g. tetracyclines, macrolides)</a:t>
            </a:r>
          </a:p>
          <a:p>
            <a:pPr marL="342900" indent="-342900" eaLnBrk="1" hangingPunct="1">
              <a:buFont typeface="Symbol" charset="2"/>
              <a:buChar char="-"/>
            </a:pPr>
            <a:r>
              <a:rPr lang="de-DE" sz="2000" b="0" baseline="0" smtClean="0"/>
              <a:t>Peptides (e.g. </a:t>
            </a:r>
            <a:r>
              <a:rPr lang="de-DE" sz="2000" b="0" baseline="0" smtClean="0">
                <a:latin typeface="Symbol" charset="2"/>
                <a:cs typeface="Symbol" charset="2"/>
              </a:rPr>
              <a:t>b</a:t>
            </a:r>
            <a:r>
              <a:rPr lang="de-DE" sz="2000" b="0" baseline="0" smtClean="0"/>
              <a:t>-lactams, cyclosporins)</a:t>
            </a:r>
          </a:p>
          <a:p>
            <a:pPr marL="342900" indent="-342900" eaLnBrk="1" hangingPunct="1">
              <a:buFont typeface="Symbol" charset="2"/>
              <a:buChar char="-"/>
            </a:pPr>
            <a:r>
              <a:rPr lang="de-DE" sz="2000" b="0" baseline="0" smtClean="0"/>
              <a:t>Glycosides and nucleosides (e.g. Streptomycin)</a:t>
            </a:r>
          </a:p>
          <a:p>
            <a:pPr marL="342900" indent="-342900" eaLnBrk="1" hangingPunct="1">
              <a:buFont typeface="Symbol" charset="2"/>
              <a:buChar char="-"/>
            </a:pPr>
            <a:r>
              <a:rPr lang="de-DE" sz="2000" b="0" baseline="0"/>
              <a:t>Terpenoids (e.g. Taxol, morphine)</a:t>
            </a:r>
          </a:p>
        </p:txBody>
      </p:sp>
      <p:sp>
        <p:nvSpPr>
          <p:cNvPr id="8" name="Titel 1"/>
          <p:cNvSpPr>
            <a:spLocks noGrp="1"/>
          </p:cNvSpPr>
          <p:nvPr>
            <p:ph type="title"/>
          </p:nvPr>
        </p:nvSpPr>
        <p:spPr>
          <a:xfrm>
            <a:off x="914400" y="491068"/>
            <a:ext cx="7772400" cy="681038"/>
          </a:xfrm>
        </p:spPr>
        <p:txBody>
          <a:bodyPr/>
          <a:lstStyle/>
          <a:p>
            <a:r>
              <a:rPr lang="en-US" sz="2400" b="1" dirty="0">
                <a:solidFill>
                  <a:schemeClr val="tx2"/>
                </a:solidFill>
              </a:rPr>
              <a:t>Structural classification of secondary metabolites</a:t>
            </a:r>
          </a:p>
        </p:txBody>
      </p:sp>
      <p:pic>
        <p:nvPicPr>
          <p:cNvPr id="2" name="Bild 1"/>
          <p:cNvPicPr>
            <a:picLocks noChangeAspect="1"/>
          </p:cNvPicPr>
          <p:nvPr/>
        </p:nvPicPr>
        <p:blipFill>
          <a:blip r:embed="rId3"/>
          <a:stretch>
            <a:fillRect/>
          </a:stretch>
        </p:blipFill>
        <p:spPr>
          <a:xfrm>
            <a:off x="160616" y="2789285"/>
            <a:ext cx="2591998" cy="1727998"/>
          </a:xfrm>
          <a:prstGeom prst="rect">
            <a:avLst/>
          </a:prstGeom>
        </p:spPr>
      </p:pic>
      <p:pic>
        <p:nvPicPr>
          <p:cNvPr id="3" name="Bild 2"/>
          <p:cNvPicPr>
            <a:picLocks noChangeAspect="1"/>
          </p:cNvPicPr>
          <p:nvPr/>
        </p:nvPicPr>
        <p:blipFill>
          <a:blip r:embed="rId4"/>
          <a:stretch>
            <a:fillRect/>
          </a:stretch>
        </p:blipFill>
        <p:spPr>
          <a:xfrm>
            <a:off x="160616" y="4517283"/>
            <a:ext cx="2881231" cy="2051998"/>
          </a:xfrm>
          <a:prstGeom prst="rect">
            <a:avLst/>
          </a:prstGeom>
        </p:spPr>
      </p:pic>
      <p:sp>
        <p:nvSpPr>
          <p:cNvPr id="5" name="Rechteck 4"/>
          <p:cNvSpPr/>
          <p:nvPr/>
        </p:nvSpPr>
        <p:spPr>
          <a:xfrm>
            <a:off x="2509560" y="5554134"/>
            <a:ext cx="486108" cy="28786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9947" y="2857496"/>
            <a:ext cx="3383989" cy="2387607"/>
          </a:xfrm>
          <a:prstGeom prst="rect">
            <a:avLst/>
          </a:prstGeom>
          <a:solidFill>
            <a:schemeClr val="accent1"/>
          </a:solidFill>
          <a:ln w="38100">
            <a:noFill/>
            <a:miter lim="800000"/>
            <a:headEnd/>
            <a:tailEnd/>
          </a:ln>
        </p:spPr>
      </p:pic>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5024" y="1314794"/>
            <a:ext cx="2076450" cy="35941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7738539" y="3268138"/>
            <a:ext cx="1382009" cy="338554"/>
          </a:xfrm>
          <a:prstGeom prst="rect">
            <a:avLst/>
          </a:prstGeom>
          <a:solidFill>
            <a:schemeClr val="bg1"/>
          </a:solidFill>
        </p:spPr>
        <p:txBody>
          <a:bodyPr wrap="none" rtlCol="0">
            <a:spAutoFit/>
          </a:bodyPr>
          <a:lstStyle/>
          <a:p>
            <a:r>
              <a:rPr lang="de-DE" sz="1600"/>
              <a:t>Streptomycin</a:t>
            </a:r>
          </a:p>
        </p:txBody>
      </p:sp>
      <p:pic>
        <p:nvPicPr>
          <p:cNvPr id="7" name="Bild 6"/>
          <p:cNvPicPr>
            <a:picLocks noChangeAspect="1"/>
          </p:cNvPicPr>
          <p:nvPr/>
        </p:nvPicPr>
        <p:blipFill>
          <a:blip r:embed="rId7"/>
          <a:stretch>
            <a:fillRect/>
          </a:stretch>
        </p:blipFill>
        <p:spPr>
          <a:xfrm>
            <a:off x="6510868" y="4844672"/>
            <a:ext cx="2547295" cy="1943994"/>
          </a:xfrm>
          <a:prstGeom prst="rect">
            <a:avLst/>
          </a:prstGeom>
        </p:spPr>
      </p:pic>
      <p:sp>
        <p:nvSpPr>
          <p:cNvPr id="11" name="Textfeld 10"/>
          <p:cNvSpPr txBox="1"/>
          <p:nvPr/>
        </p:nvSpPr>
        <p:spPr>
          <a:xfrm>
            <a:off x="5012261" y="5791202"/>
            <a:ext cx="1390563" cy="369332"/>
          </a:xfrm>
          <a:prstGeom prst="rect">
            <a:avLst/>
          </a:prstGeom>
          <a:noFill/>
        </p:spPr>
        <p:txBody>
          <a:bodyPr wrap="none" rtlCol="0">
            <a:spAutoFit/>
          </a:bodyPr>
          <a:lstStyle/>
          <a:p>
            <a:r>
              <a:rPr lang="de-DE"/>
              <a:t>Cyclosporin</a:t>
            </a:r>
          </a:p>
        </p:txBody>
      </p:sp>
    </p:spTree>
    <p:extLst>
      <p:ext uri="{BB962C8B-B14F-4D97-AF65-F5344CB8AC3E}">
        <p14:creationId xmlns:p14="http://schemas.microsoft.com/office/powerpoint/2010/main" val="3755955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feld 1"/>
          <p:cNvSpPr txBox="1">
            <a:spLocks noChangeArrowheads="1"/>
          </p:cNvSpPr>
          <p:nvPr/>
        </p:nvSpPr>
        <p:spPr bwMode="auto">
          <a:xfrm>
            <a:off x="533147" y="833360"/>
            <a:ext cx="8593920" cy="539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baseline="-25000">
                <a:solidFill>
                  <a:schemeClr val="tx1"/>
                </a:solidFill>
                <a:latin typeface="Arial" charset="0"/>
                <a:ea typeface="ＭＳ Ｐゴシック" charset="0"/>
                <a:cs typeface="ＭＳ Ｐゴシック" charset="0"/>
              </a:defRPr>
            </a:lvl1pPr>
            <a:lvl2pPr marL="742950" indent="-285750" eaLnBrk="0" hangingPunct="0">
              <a:defRPr sz="1200" b="1" baseline="-25000">
                <a:solidFill>
                  <a:schemeClr val="tx1"/>
                </a:solidFill>
                <a:latin typeface="Arial" charset="0"/>
                <a:ea typeface="ＭＳ Ｐゴシック" charset="0"/>
              </a:defRPr>
            </a:lvl2pPr>
            <a:lvl3pPr marL="1143000" indent="-228600" eaLnBrk="0" hangingPunct="0">
              <a:defRPr sz="1200" b="1" baseline="-25000">
                <a:solidFill>
                  <a:schemeClr val="tx1"/>
                </a:solidFill>
                <a:latin typeface="Arial" charset="0"/>
                <a:ea typeface="ＭＳ Ｐゴシック" charset="0"/>
              </a:defRPr>
            </a:lvl3pPr>
            <a:lvl4pPr marL="1600200" indent="-228600" eaLnBrk="0" hangingPunct="0">
              <a:defRPr sz="1200" b="1" baseline="-25000">
                <a:solidFill>
                  <a:schemeClr val="tx1"/>
                </a:solidFill>
                <a:latin typeface="Arial" charset="0"/>
                <a:ea typeface="ＭＳ Ｐゴシック" charset="0"/>
              </a:defRPr>
            </a:lvl4pPr>
            <a:lvl5pPr marL="2057400" indent="-228600" eaLnBrk="0" hangingPunct="0">
              <a:defRPr sz="12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2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2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2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200" b="1" baseline="-25000">
                <a:solidFill>
                  <a:schemeClr val="tx1"/>
                </a:solidFill>
                <a:latin typeface="Arial" charset="0"/>
                <a:ea typeface="ＭＳ Ｐゴシック" charset="0"/>
              </a:defRPr>
            </a:lvl9pPr>
          </a:lstStyle>
          <a:p>
            <a:pPr marL="342900" indent="-342900" eaLnBrk="1" hangingPunct="1">
              <a:lnSpc>
                <a:spcPct val="120000"/>
              </a:lnSpc>
              <a:buFont typeface="Arial"/>
              <a:buChar char="•"/>
            </a:pPr>
            <a:r>
              <a:rPr lang="de-DE" sz="2200" b="0" baseline="0"/>
              <a:t>Gene cluster sequencing and analysis</a:t>
            </a:r>
          </a:p>
          <a:p>
            <a:pPr marL="342900" indent="-342900" eaLnBrk="1" hangingPunct="1">
              <a:lnSpc>
                <a:spcPct val="120000"/>
              </a:lnSpc>
              <a:buFont typeface="Arial"/>
              <a:buChar char="•"/>
            </a:pPr>
            <a:r>
              <a:rPr lang="de-DE" sz="2200" b="0" baseline="0"/>
              <a:t>Verification or identification of gene function</a:t>
            </a:r>
          </a:p>
          <a:p>
            <a:pPr marL="342900" indent="-342900" eaLnBrk="1" hangingPunct="1">
              <a:lnSpc>
                <a:spcPct val="120000"/>
              </a:lnSpc>
              <a:buFont typeface="Arial"/>
              <a:buChar char="•"/>
            </a:pPr>
            <a:r>
              <a:rPr lang="de-DE" sz="2200" b="0" baseline="0"/>
              <a:t>Heterologous pathway expression</a:t>
            </a:r>
          </a:p>
          <a:p>
            <a:pPr marL="342900" indent="-342900" eaLnBrk="1" hangingPunct="1">
              <a:lnSpc>
                <a:spcPct val="120000"/>
              </a:lnSpc>
              <a:buFont typeface="Arial"/>
              <a:buChar char="•"/>
            </a:pPr>
            <a:r>
              <a:rPr lang="de-DE" sz="2200" b="0" baseline="0"/>
              <a:t>Metabolite identification</a:t>
            </a:r>
          </a:p>
          <a:p>
            <a:pPr marL="342900" indent="-342900" eaLnBrk="1" hangingPunct="1">
              <a:lnSpc>
                <a:spcPct val="120000"/>
              </a:lnSpc>
              <a:buFont typeface="Arial"/>
              <a:buChar char="•"/>
            </a:pPr>
            <a:endParaRPr lang="de-DE" sz="2200" b="0" baseline="0"/>
          </a:p>
          <a:p>
            <a:pPr marL="342900" indent="-342900" eaLnBrk="1" hangingPunct="1">
              <a:lnSpc>
                <a:spcPct val="120000"/>
              </a:lnSpc>
              <a:buFont typeface="Arial"/>
              <a:buChar char="•"/>
            </a:pPr>
            <a:r>
              <a:rPr lang="de-DE" sz="2200" b="0" baseline="0"/>
              <a:t>Screening of biological samples</a:t>
            </a:r>
          </a:p>
          <a:p>
            <a:pPr marL="342900" indent="-342900" eaLnBrk="1" hangingPunct="1">
              <a:lnSpc>
                <a:spcPct val="120000"/>
              </a:lnSpc>
              <a:buFont typeface="Arial"/>
              <a:buChar char="•"/>
            </a:pPr>
            <a:endParaRPr lang="de-DE" sz="2200" b="0" baseline="0"/>
          </a:p>
          <a:p>
            <a:pPr eaLnBrk="1" hangingPunct="1"/>
            <a:r>
              <a:rPr lang="de-DE" sz="2000" b="0" baseline="0"/>
              <a:t>Taxol was identified at the National Cancer Institutes in the United States out of more than 100,000 examined chemical structures and was approved in 1992 for breast cancer therapy. </a:t>
            </a:r>
          </a:p>
          <a:p>
            <a:pPr eaLnBrk="1" hangingPunct="1"/>
            <a:r>
              <a:rPr lang="de-DE" sz="2000" b="0" baseline="0"/>
              <a:t>Taxol is present in the bark of the yew tree (</a:t>
            </a:r>
            <a:r>
              <a:rPr lang="de-DE" sz="2000" b="0" i="1" baseline="0"/>
              <a:t>Taxus brevifolia</a:t>
            </a:r>
            <a:r>
              <a:rPr lang="de-DE" sz="2000" b="0" baseline="0"/>
              <a:t>). A problem was that in order to produce 1 kg of Taxol, 10 tons of dried bark from ≈ 3000 yew trees would have to be processed. About 2 g Taxol were needed per patient and day. Plant cell culture was effective to obtain unlimited amounts of the product.</a:t>
            </a:r>
          </a:p>
        </p:txBody>
      </p:sp>
      <p:sp>
        <p:nvSpPr>
          <p:cNvPr id="8" name="Titel 1"/>
          <p:cNvSpPr>
            <a:spLocks noGrp="1"/>
          </p:cNvSpPr>
          <p:nvPr>
            <p:ph type="title"/>
          </p:nvPr>
        </p:nvSpPr>
        <p:spPr>
          <a:xfrm>
            <a:off x="914400" y="440269"/>
            <a:ext cx="7772400" cy="681038"/>
          </a:xfrm>
        </p:spPr>
        <p:txBody>
          <a:bodyPr/>
          <a:lstStyle/>
          <a:p>
            <a:r>
              <a:rPr lang="en-US" sz="2400" b="1" dirty="0">
                <a:solidFill>
                  <a:schemeClr val="tx2"/>
                </a:solidFill>
              </a:rPr>
              <a:t>Secondary metabolite discovery</a:t>
            </a:r>
          </a:p>
        </p:txBody>
      </p:sp>
    </p:spTree>
    <p:extLst>
      <p:ext uri="{BB962C8B-B14F-4D97-AF65-F5344CB8AC3E}">
        <p14:creationId xmlns:p14="http://schemas.microsoft.com/office/powerpoint/2010/main" val="30940599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feld 1"/>
          <p:cNvSpPr txBox="1">
            <a:spLocks noChangeArrowheads="1"/>
          </p:cNvSpPr>
          <p:nvPr/>
        </p:nvSpPr>
        <p:spPr bwMode="auto">
          <a:xfrm>
            <a:off x="550080" y="918025"/>
            <a:ext cx="859392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baseline="-25000">
                <a:solidFill>
                  <a:schemeClr val="tx1"/>
                </a:solidFill>
                <a:latin typeface="Arial" charset="0"/>
                <a:ea typeface="ＭＳ Ｐゴシック" charset="0"/>
                <a:cs typeface="ＭＳ Ｐゴシック" charset="0"/>
              </a:defRPr>
            </a:lvl1pPr>
            <a:lvl2pPr marL="742950" indent="-285750" eaLnBrk="0" hangingPunct="0">
              <a:defRPr sz="1200" b="1" baseline="-25000">
                <a:solidFill>
                  <a:schemeClr val="tx1"/>
                </a:solidFill>
                <a:latin typeface="Arial" charset="0"/>
                <a:ea typeface="ＭＳ Ｐゴシック" charset="0"/>
              </a:defRPr>
            </a:lvl2pPr>
            <a:lvl3pPr marL="1143000" indent="-228600" eaLnBrk="0" hangingPunct="0">
              <a:defRPr sz="1200" b="1" baseline="-25000">
                <a:solidFill>
                  <a:schemeClr val="tx1"/>
                </a:solidFill>
                <a:latin typeface="Arial" charset="0"/>
                <a:ea typeface="ＭＳ Ｐゴシック" charset="0"/>
              </a:defRPr>
            </a:lvl3pPr>
            <a:lvl4pPr marL="1600200" indent="-228600" eaLnBrk="0" hangingPunct="0">
              <a:defRPr sz="1200" b="1" baseline="-25000">
                <a:solidFill>
                  <a:schemeClr val="tx1"/>
                </a:solidFill>
                <a:latin typeface="Arial" charset="0"/>
                <a:ea typeface="ＭＳ Ｐゴシック" charset="0"/>
              </a:defRPr>
            </a:lvl4pPr>
            <a:lvl5pPr marL="2057400" indent="-228600" eaLnBrk="0" hangingPunct="0">
              <a:defRPr sz="12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2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2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2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200" b="1" baseline="-25000">
                <a:solidFill>
                  <a:schemeClr val="tx1"/>
                </a:solidFill>
                <a:latin typeface="Arial" charset="0"/>
                <a:ea typeface="ＭＳ Ｐゴシック" charset="0"/>
              </a:defRPr>
            </a:lvl9pPr>
          </a:lstStyle>
          <a:p>
            <a:pPr marL="342900" indent="-342900" eaLnBrk="1" hangingPunct="1">
              <a:buFont typeface="Arial"/>
              <a:buChar char="•"/>
            </a:pPr>
            <a:r>
              <a:rPr lang="de-DE" sz="2000" b="0" baseline="0"/>
              <a:t>Biological synthesis of secondary metabolites is usually highly regulated at different levels of cellular regulation. </a:t>
            </a:r>
          </a:p>
          <a:p>
            <a:pPr marL="342900" indent="-342900" eaLnBrk="1" hangingPunct="1">
              <a:buFont typeface="Arial"/>
              <a:buChar char="•"/>
            </a:pPr>
            <a:r>
              <a:rPr lang="de-DE" sz="2000" b="0" baseline="0"/>
              <a:t>The „higher level“ regulation involves transcription factors but also small molecules such as guanosine-3’-5’-tetraphosphate (ppGpp).  </a:t>
            </a:r>
          </a:p>
        </p:txBody>
      </p:sp>
      <p:sp>
        <p:nvSpPr>
          <p:cNvPr id="8" name="Titel 1"/>
          <p:cNvSpPr>
            <a:spLocks noGrp="1"/>
          </p:cNvSpPr>
          <p:nvPr>
            <p:ph type="title"/>
          </p:nvPr>
        </p:nvSpPr>
        <p:spPr>
          <a:xfrm>
            <a:off x="914400" y="508001"/>
            <a:ext cx="7772400" cy="681038"/>
          </a:xfrm>
        </p:spPr>
        <p:txBody>
          <a:bodyPr/>
          <a:lstStyle/>
          <a:p>
            <a:r>
              <a:rPr lang="en-US" sz="2400" b="1" dirty="0">
                <a:solidFill>
                  <a:schemeClr val="tx2"/>
                </a:solidFill>
              </a:rPr>
              <a:t>Secondary metabolite production</a:t>
            </a: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379135"/>
            <a:ext cx="7232868" cy="3851996"/>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cxnSp>
        <p:nvCxnSpPr>
          <p:cNvPr id="3" name="Gerade Verbindung mit Pfeil 2"/>
          <p:cNvCxnSpPr/>
          <p:nvPr/>
        </p:nvCxnSpPr>
        <p:spPr>
          <a:xfrm flipH="1">
            <a:off x="6129867" y="2980267"/>
            <a:ext cx="778933" cy="406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Gerade Verbindung mit Pfeil 6"/>
          <p:cNvCxnSpPr/>
          <p:nvPr/>
        </p:nvCxnSpPr>
        <p:spPr>
          <a:xfrm flipH="1">
            <a:off x="5926667" y="2980267"/>
            <a:ext cx="982133" cy="137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Gerade Verbindung mit Pfeil 9"/>
          <p:cNvCxnSpPr/>
          <p:nvPr/>
        </p:nvCxnSpPr>
        <p:spPr>
          <a:xfrm flipV="1">
            <a:off x="372276" y="4724396"/>
            <a:ext cx="694267" cy="2201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Gerade Verbindung mit Pfeil 11"/>
          <p:cNvCxnSpPr/>
          <p:nvPr/>
        </p:nvCxnSpPr>
        <p:spPr>
          <a:xfrm>
            <a:off x="558796" y="2099733"/>
            <a:ext cx="541867"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Gerade Verbindung mit Pfeil 13"/>
          <p:cNvCxnSpPr/>
          <p:nvPr/>
        </p:nvCxnSpPr>
        <p:spPr>
          <a:xfrm flipV="1">
            <a:off x="372276" y="5537200"/>
            <a:ext cx="728387" cy="4741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feld 14"/>
          <p:cNvSpPr txBox="1"/>
          <p:nvPr/>
        </p:nvSpPr>
        <p:spPr>
          <a:xfrm>
            <a:off x="914400" y="2286005"/>
            <a:ext cx="1826842" cy="338554"/>
          </a:xfrm>
          <a:prstGeom prst="rect">
            <a:avLst/>
          </a:prstGeom>
          <a:noFill/>
        </p:spPr>
        <p:txBody>
          <a:bodyPr wrap="none" rtlCol="0">
            <a:spAutoFit/>
          </a:bodyPr>
          <a:lstStyle/>
          <a:p>
            <a:r>
              <a:rPr lang="de-DE" sz="1600"/>
              <a:t>Morphology (also)</a:t>
            </a:r>
          </a:p>
        </p:txBody>
      </p:sp>
      <p:sp>
        <p:nvSpPr>
          <p:cNvPr id="16" name="Textfeld 15"/>
          <p:cNvSpPr txBox="1"/>
          <p:nvPr/>
        </p:nvSpPr>
        <p:spPr>
          <a:xfrm>
            <a:off x="6885738" y="2319765"/>
            <a:ext cx="2139730" cy="2308324"/>
          </a:xfrm>
          <a:prstGeom prst="rect">
            <a:avLst/>
          </a:prstGeom>
          <a:solidFill>
            <a:schemeClr val="bg1"/>
          </a:solidFill>
        </p:spPr>
        <p:txBody>
          <a:bodyPr wrap="square" rtlCol="0">
            <a:spAutoFit/>
          </a:bodyPr>
          <a:lstStyle/>
          <a:p>
            <a:r>
              <a:rPr lang="de-DE" b="1"/>
              <a:t>The arrows show where optimization of the process technology is effective to promote the production!</a:t>
            </a:r>
          </a:p>
        </p:txBody>
      </p:sp>
    </p:spTree>
    <p:extLst>
      <p:ext uri="{BB962C8B-B14F-4D97-AF65-F5344CB8AC3E}">
        <p14:creationId xmlns:p14="http://schemas.microsoft.com/office/powerpoint/2010/main" val="1321836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feld 1"/>
          <p:cNvSpPr txBox="1">
            <a:spLocks noChangeArrowheads="1"/>
          </p:cNvSpPr>
          <p:nvPr/>
        </p:nvSpPr>
        <p:spPr bwMode="auto">
          <a:xfrm>
            <a:off x="550080" y="918025"/>
            <a:ext cx="85939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baseline="-25000">
                <a:solidFill>
                  <a:schemeClr val="tx1"/>
                </a:solidFill>
                <a:latin typeface="Arial" charset="0"/>
                <a:ea typeface="ＭＳ Ｐゴシック" charset="0"/>
                <a:cs typeface="ＭＳ Ｐゴシック" charset="0"/>
              </a:defRPr>
            </a:lvl1pPr>
            <a:lvl2pPr marL="742950" indent="-285750" eaLnBrk="0" hangingPunct="0">
              <a:defRPr sz="1200" b="1" baseline="-25000">
                <a:solidFill>
                  <a:schemeClr val="tx1"/>
                </a:solidFill>
                <a:latin typeface="Arial" charset="0"/>
                <a:ea typeface="ＭＳ Ｐゴシック" charset="0"/>
              </a:defRPr>
            </a:lvl2pPr>
            <a:lvl3pPr marL="1143000" indent="-228600" eaLnBrk="0" hangingPunct="0">
              <a:defRPr sz="1200" b="1" baseline="-25000">
                <a:solidFill>
                  <a:schemeClr val="tx1"/>
                </a:solidFill>
                <a:latin typeface="Arial" charset="0"/>
                <a:ea typeface="ＭＳ Ｐゴシック" charset="0"/>
              </a:defRPr>
            </a:lvl3pPr>
            <a:lvl4pPr marL="1600200" indent="-228600" eaLnBrk="0" hangingPunct="0">
              <a:defRPr sz="1200" b="1" baseline="-25000">
                <a:solidFill>
                  <a:schemeClr val="tx1"/>
                </a:solidFill>
                <a:latin typeface="Arial" charset="0"/>
                <a:ea typeface="ＭＳ Ｐゴシック" charset="0"/>
              </a:defRPr>
            </a:lvl4pPr>
            <a:lvl5pPr marL="2057400" indent="-228600" eaLnBrk="0" hangingPunct="0">
              <a:defRPr sz="12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2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2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2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200" b="1" baseline="-25000">
                <a:solidFill>
                  <a:schemeClr val="tx1"/>
                </a:solidFill>
                <a:latin typeface="Arial" charset="0"/>
                <a:ea typeface="ＭＳ Ｐゴシック" charset="0"/>
              </a:defRPr>
            </a:lvl9pPr>
          </a:lstStyle>
          <a:p>
            <a:pPr marL="342900" indent="-342900" eaLnBrk="1" hangingPunct="1">
              <a:buFont typeface="Arial"/>
              <a:buChar char="•"/>
            </a:pPr>
            <a:r>
              <a:rPr lang="de-DE" sz="2000" b="0" baseline="0"/>
              <a:t>Pathway specific factors of regulation need to be considered also.</a:t>
            </a:r>
          </a:p>
        </p:txBody>
      </p:sp>
      <p:sp>
        <p:nvSpPr>
          <p:cNvPr id="8" name="Titel 1"/>
          <p:cNvSpPr>
            <a:spLocks noGrp="1"/>
          </p:cNvSpPr>
          <p:nvPr>
            <p:ph type="title"/>
          </p:nvPr>
        </p:nvSpPr>
        <p:spPr>
          <a:xfrm>
            <a:off x="914400" y="508001"/>
            <a:ext cx="7772400" cy="681038"/>
          </a:xfrm>
        </p:spPr>
        <p:txBody>
          <a:bodyPr/>
          <a:lstStyle/>
          <a:p>
            <a:r>
              <a:rPr lang="en-US" sz="2400" b="1" dirty="0">
                <a:solidFill>
                  <a:schemeClr val="tx2"/>
                </a:solidFill>
              </a:rPr>
              <a:t>Secondary metabolite production (2)</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978" y="1890184"/>
            <a:ext cx="4382822" cy="4067997"/>
          </a:xfrm>
          <a:prstGeom prst="rect">
            <a:avLst/>
          </a:prstGeom>
          <a:noFill/>
          <a:ln w="38100">
            <a:solidFill>
              <a:srgbClr val="1F497D"/>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4533" y="1543344"/>
            <a:ext cx="2636838" cy="4414837"/>
          </a:xfrm>
          <a:prstGeom prst="rect">
            <a:avLst/>
          </a:prstGeom>
          <a:noFill/>
          <a:ln w="38100">
            <a:solidFill>
              <a:srgbClr val="1F497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60664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5500</Words>
  <Application>Microsoft Macintosh PowerPoint</Application>
  <PresentationFormat>Bildschirmpräsentation (4:3)</PresentationFormat>
  <Paragraphs>296</Paragraphs>
  <Slides>39</Slides>
  <Notes>39</Notes>
  <HiddenSlides>0</HiddenSlides>
  <MMClips>0</MMClips>
  <ScaleCrop>false</ScaleCrop>
  <HeadingPairs>
    <vt:vector size="4" baseType="variant">
      <vt:variant>
        <vt:lpstr>Design</vt:lpstr>
      </vt:variant>
      <vt:variant>
        <vt:i4>1</vt:i4>
      </vt:variant>
      <vt:variant>
        <vt:lpstr>Folientitel</vt:lpstr>
      </vt:variant>
      <vt:variant>
        <vt:i4>39</vt:i4>
      </vt:variant>
    </vt:vector>
  </HeadingPairs>
  <TitlesOfParts>
    <vt:vector size="40" baseType="lpstr">
      <vt:lpstr>Office-Design</vt:lpstr>
      <vt:lpstr>Secondary metabolites</vt:lpstr>
      <vt:lpstr>PowerPoint-Präsentation</vt:lpstr>
      <vt:lpstr>PowerPoint-Präsentation</vt:lpstr>
      <vt:lpstr>PowerPoint-Präsentation</vt:lpstr>
      <vt:lpstr>The role of secondary metabolites</vt:lpstr>
      <vt:lpstr>Structural classification of secondary metabolites</vt:lpstr>
      <vt:lpstr>Secondary metabolite discovery</vt:lpstr>
      <vt:lpstr>Secondary metabolite production</vt:lpstr>
      <vt:lpstr>Secondary metabolite production (2)</vt:lpstr>
      <vt:lpstr>Development of Penicillin production processes</vt:lpstr>
      <vt:lpstr>The morphology of Penicillin producing fungi (Penicillium chrysogenum)</vt:lpstr>
      <vt:lpstr>Growth of fungi in pellets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TUG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Christina</dc:creator>
  <cp:lastModifiedBy>Bernd Nidetzky</cp:lastModifiedBy>
  <cp:revision>539</cp:revision>
  <cp:lastPrinted>2012-12-13T06:14:19Z</cp:lastPrinted>
  <dcterms:created xsi:type="dcterms:W3CDTF">2013-01-17T14:30:07Z</dcterms:created>
  <dcterms:modified xsi:type="dcterms:W3CDTF">2017-06-14T06:48:22Z</dcterms:modified>
</cp:coreProperties>
</file>